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72" r:id="rId1"/>
    <p:sldMasterId id="2147483683" r:id="rId2"/>
    <p:sldMasterId id="2147483693" r:id="rId3"/>
    <p:sldMasterId id="2147483703" r:id="rId4"/>
  </p:sldMasterIdLst>
  <p:notesMasterIdLst>
    <p:notesMasterId r:id="rId35"/>
  </p:notesMasterIdLst>
  <p:handoutMasterIdLst>
    <p:handoutMasterId r:id="rId36"/>
  </p:handoutMasterIdLst>
  <p:sldIdLst>
    <p:sldId id="494" r:id="rId5"/>
    <p:sldId id="585" r:id="rId6"/>
    <p:sldId id="586" r:id="rId7"/>
    <p:sldId id="584" r:id="rId8"/>
    <p:sldId id="587" r:id="rId9"/>
    <p:sldId id="595" r:id="rId10"/>
    <p:sldId id="596" r:id="rId11"/>
    <p:sldId id="588" r:id="rId12"/>
    <p:sldId id="597" r:id="rId13"/>
    <p:sldId id="598" r:id="rId14"/>
    <p:sldId id="599" r:id="rId15"/>
    <p:sldId id="589" r:id="rId16"/>
    <p:sldId id="600" r:id="rId17"/>
    <p:sldId id="601" r:id="rId18"/>
    <p:sldId id="590" r:id="rId19"/>
    <p:sldId id="602" r:id="rId20"/>
    <p:sldId id="603" r:id="rId21"/>
    <p:sldId id="591" r:id="rId22"/>
    <p:sldId id="604" r:id="rId23"/>
    <p:sldId id="605" r:id="rId24"/>
    <p:sldId id="606" r:id="rId25"/>
    <p:sldId id="592" r:id="rId26"/>
    <p:sldId id="608" r:id="rId27"/>
    <p:sldId id="607" r:id="rId28"/>
    <p:sldId id="609" r:id="rId29"/>
    <p:sldId id="593" r:id="rId30"/>
    <p:sldId id="610" r:id="rId31"/>
    <p:sldId id="611" r:id="rId32"/>
    <p:sldId id="615" r:id="rId33"/>
    <p:sldId id="514"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nr.state.oh.us\disk\Soil%20&amp;%20Water%20Conservation\Public\Prier\ODOT\Working\Sedim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Sediment</a:t>
            </a:r>
            <a:r>
              <a:rPr lang="en-US" sz="3200" baseline="0" dirty="0"/>
              <a:t> Particle Distributions</a:t>
            </a:r>
            <a:endParaRPr lang="en-US" sz="3200" dirty="0"/>
          </a:p>
        </c:rich>
      </c:tx>
      <c:layout>
        <c:manualLayout>
          <c:xMode val="edge"/>
          <c:yMode val="edge"/>
          <c:x val="0.1446256293469734"/>
          <c:y val="3.4251616314312956E-2"/>
        </c:manualLayout>
      </c:layout>
      <c:overlay val="0"/>
    </c:title>
    <c:autoTitleDeleted val="0"/>
    <c:plotArea>
      <c:layout>
        <c:manualLayout>
          <c:layoutTarget val="inner"/>
          <c:xMode val="edge"/>
          <c:yMode val="edge"/>
          <c:x val="0.10830296477617735"/>
          <c:y val="0.15552502837263271"/>
          <c:w val="0.68576857736501073"/>
          <c:h val="0.7014445363291073"/>
        </c:manualLayout>
      </c:layout>
      <c:scatterChart>
        <c:scatterStyle val="smoothMarker"/>
        <c:varyColors val="0"/>
        <c:ser>
          <c:idx val="0"/>
          <c:order val="0"/>
          <c:tx>
            <c:strRef>
              <c:f>'Part. Dist. All'!$A$3</c:f>
              <c:strCache>
                <c:ptCount val="1"/>
                <c:pt idx="0">
                  <c:v>NJDEP Test</c:v>
                </c:pt>
              </c:strCache>
            </c:strRef>
          </c:tx>
          <c:spPr>
            <a:ln w="57150">
              <a:solidFill>
                <a:srgbClr val="00B050"/>
              </a:solidFill>
            </a:ln>
          </c:spPr>
          <c:marker>
            <c:spPr>
              <a:solidFill>
                <a:srgbClr val="00B050"/>
              </a:solidFill>
              <a:ln w="31750"/>
            </c:spPr>
          </c:marker>
          <c:xVal>
            <c:numRef>
              <c:f>'Part. Dist. All'!$A$5:$A$15</c:f>
              <c:numCache>
                <c:formatCode>General</c:formatCode>
                <c:ptCount val="11"/>
                <c:pt idx="0" formatCode="#,##0">
                  <c:v>1000</c:v>
                </c:pt>
                <c:pt idx="1">
                  <c:v>500</c:v>
                </c:pt>
                <c:pt idx="2">
                  <c:v>250</c:v>
                </c:pt>
                <c:pt idx="3">
                  <c:v>150</c:v>
                </c:pt>
                <c:pt idx="4">
                  <c:v>100</c:v>
                </c:pt>
                <c:pt idx="5">
                  <c:v>75</c:v>
                </c:pt>
                <c:pt idx="6">
                  <c:v>50</c:v>
                </c:pt>
                <c:pt idx="7">
                  <c:v>20</c:v>
                </c:pt>
                <c:pt idx="8">
                  <c:v>8</c:v>
                </c:pt>
                <c:pt idx="9">
                  <c:v>5</c:v>
                </c:pt>
                <c:pt idx="10">
                  <c:v>2</c:v>
                </c:pt>
              </c:numCache>
            </c:numRef>
          </c:xVal>
          <c:yVal>
            <c:numRef>
              <c:f>'Part. Dist. All'!$B$5:$B$15</c:f>
              <c:numCache>
                <c:formatCode>General</c:formatCode>
                <c:ptCount val="11"/>
                <c:pt idx="0">
                  <c:v>100</c:v>
                </c:pt>
                <c:pt idx="1">
                  <c:v>95</c:v>
                </c:pt>
                <c:pt idx="2">
                  <c:v>90</c:v>
                </c:pt>
                <c:pt idx="3">
                  <c:v>75</c:v>
                </c:pt>
                <c:pt idx="4">
                  <c:v>60</c:v>
                </c:pt>
                <c:pt idx="5">
                  <c:v>50</c:v>
                </c:pt>
                <c:pt idx="6">
                  <c:v>45</c:v>
                </c:pt>
                <c:pt idx="7">
                  <c:v>35</c:v>
                </c:pt>
                <c:pt idx="8">
                  <c:v>20</c:v>
                </c:pt>
                <c:pt idx="9">
                  <c:v>10</c:v>
                </c:pt>
                <c:pt idx="10">
                  <c:v>5</c:v>
                </c:pt>
              </c:numCache>
            </c:numRef>
          </c:yVal>
          <c:smooth val="1"/>
          <c:extLst>
            <c:ext xmlns:c16="http://schemas.microsoft.com/office/drawing/2014/chart" uri="{C3380CC4-5D6E-409C-BE32-E72D297353CC}">
              <c16:uniqueId val="{00000000-CC40-45F9-8067-951E4D8EFD47}"/>
            </c:ext>
          </c:extLst>
        </c:ser>
        <c:ser>
          <c:idx val="1"/>
          <c:order val="1"/>
          <c:tx>
            <c:strRef>
              <c:f>'Part. Dist. All'!$D$3</c:f>
              <c:strCache>
                <c:ptCount val="1"/>
                <c:pt idx="0">
                  <c:v>US Silica OK110</c:v>
                </c:pt>
              </c:strCache>
            </c:strRef>
          </c:tx>
          <c:spPr>
            <a:ln w="57150"/>
          </c:spPr>
          <c:xVal>
            <c:numRef>
              <c:f>'Part. Dist. All'!$D$5:$D$11</c:f>
              <c:numCache>
                <c:formatCode>General</c:formatCode>
                <c:ptCount val="7"/>
                <c:pt idx="0">
                  <c:v>212</c:v>
                </c:pt>
                <c:pt idx="1">
                  <c:v>150</c:v>
                </c:pt>
                <c:pt idx="2">
                  <c:v>125</c:v>
                </c:pt>
                <c:pt idx="3">
                  <c:v>106</c:v>
                </c:pt>
                <c:pt idx="4">
                  <c:v>88</c:v>
                </c:pt>
                <c:pt idx="5">
                  <c:v>75</c:v>
                </c:pt>
                <c:pt idx="6">
                  <c:v>53</c:v>
                </c:pt>
              </c:numCache>
            </c:numRef>
          </c:xVal>
          <c:yVal>
            <c:numRef>
              <c:f>'Part. Dist. All'!$E$5:$E$11</c:f>
              <c:numCache>
                <c:formatCode>General</c:formatCode>
                <c:ptCount val="7"/>
                <c:pt idx="0">
                  <c:v>100</c:v>
                </c:pt>
                <c:pt idx="1">
                  <c:v>99</c:v>
                </c:pt>
                <c:pt idx="2">
                  <c:v>84</c:v>
                </c:pt>
                <c:pt idx="3">
                  <c:v>43</c:v>
                </c:pt>
                <c:pt idx="4">
                  <c:v>18</c:v>
                </c:pt>
                <c:pt idx="5">
                  <c:v>3</c:v>
                </c:pt>
                <c:pt idx="6">
                  <c:v>0</c:v>
                </c:pt>
              </c:numCache>
            </c:numRef>
          </c:yVal>
          <c:smooth val="1"/>
          <c:extLst>
            <c:ext xmlns:c16="http://schemas.microsoft.com/office/drawing/2014/chart" uri="{C3380CC4-5D6E-409C-BE32-E72D297353CC}">
              <c16:uniqueId val="{00000001-CC40-45F9-8067-951E4D8EFD47}"/>
            </c:ext>
          </c:extLst>
        </c:ser>
        <c:ser>
          <c:idx val="2"/>
          <c:order val="2"/>
          <c:tx>
            <c:strRef>
              <c:f>'Part. Dist. All'!$I$3</c:f>
              <c:strCache>
                <c:ptCount val="1"/>
                <c:pt idx="0">
                  <c:v>US Silica F110</c:v>
                </c:pt>
              </c:strCache>
            </c:strRef>
          </c:tx>
          <c:spPr>
            <a:ln w="57150">
              <a:solidFill>
                <a:schemeClr val="accent6">
                  <a:lumMod val="75000"/>
                </a:schemeClr>
              </a:solidFill>
            </a:ln>
          </c:spPr>
          <c:marker>
            <c:spPr>
              <a:solidFill>
                <a:schemeClr val="accent6">
                  <a:lumMod val="75000"/>
                </a:schemeClr>
              </a:solidFill>
            </c:spPr>
          </c:marker>
          <c:xVal>
            <c:numRef>
              <c:f>'Part. Dist. All'!$I$5:$I$10</c:f>
              <c:numCache>
                <c:formatCode>General</c:formatCode>
                <c:ptCount val="6"/>
                <c:pt idx="0">
                  <c:v>300</c:v>
                </c:pt>
                <c:pt idx="1">
                  <c:v>212</c:v>
                </c:pt>
                <c:pt idx="2">
                  <c:v>150</c:v>
                </c:pt>
                <c:pt idx="3">
                  <c:v>106</c:v>
                </c:pt>
                <c:pt idx="4">
                  <c:v>75</c:v>
                </c:pt>
                <c:pt idx="5">
                  <c:v>53</c:v>
                </c:pt>
              </c:numCache>
            </c:numRef>
          </c:xVal>
          <c:yVal>
            <c:numRef>
              <c:f>'Part. Dist. All'!$J$5:$J$10</c:f>
              <c:numCache>
                <c:formatCode>General</c:formatCode>
                <c:ptCount val="6"/>
                <c:pt idx="0">
                  <c:v>100</c:v>
                </c:pt>
                <c:pt idx="1">
                  <c:v>96</c:v>
                </c:pt>
                <c:pt idx="2">
                  <c:v>78</c:v>
                </c:pt>
                <c:pt idx="3">
                  <c:v>34</c:v>
                </c:pt>
                <c:pt idx="4">
                  <c:v>9</c:v>
                </c:pt>
                <c:pt idx="5">
                  <c:v>1</c:v>
                </c:pt>
              </c:numCache>
            </c:numRef>
          </c:yVal>
          <c:smooth val="1"/>
          <c:extLst>
            <c:ext xmlns:c16="http://schemas.microsoft.com/office/drawing/2014/chart" uri="{C3380CC4-5D6E-409C-BE32-E72D297353CC}">
              <c16:uniqueId val="{00000002-CC40-45F9-8067-951E4D8EFD47}"/>
            </c:ext>
          </c:extLst>
        </c:ser>
        <c:dLbls>
          <c:showLegendKey val="0"/>
          <c:showVal val="0"/>
          <c:showCatName val="0"/>
          <c:showSerName val="0"/>
          <c:showPercent val="0"/>
          <c:showBubbleSize val="0"/>
        </c:dLbls>
        <c:axId val="484169552"/>
        <c:axId val="484169944"/>
      </c:scatterChart>
      <c:valAx>
        <c:axId val="484169552"/>
        <c:scaling>
          <c:logBase val="10"/>
          <c:orientation val="minMax"/>
        </c:scaling>
        <c:delete val="0"/>
        <c:axPos val="b"/>
        <c:majorGridlines/>
        <c:minorGridlines/>
        <c:title>
          <c:tx>
            <c:rich>
              <a:bodyPr/>
              <a:lstStyle/>
              <a:p>
                <a:pPr>
                  <a:defRPr sz="2400"/>
                </a:pPr>
                <a:r>
                  <a:rPr lang="en-US" sz="2400" dirty="0"/>
                  <a:t>Particle Size (µm)</a:t>
                </a:r>
              </a:p>
            </c:rich>
          </c:tx>
          <c:overlay val="0"/>
        </c:title>
        <c:numFmt formatCode="#,##0" sourceLinked="1"/>
        <c:majorTickMark val="out"/>
        <c:minorTickMark val="none"/>
        <c:tickLblPos val="nextTo"/>
        <c:txPr>
          <a:bodyPr/>
          <a:lstStyle/>
          <a:p>
            <a:pPr>
              <a:defRPr sz="1800"/>
            </a:pPr>
            <a:endParaRPr lang="en-US"/>
          </a:p>
        </c:txPr>
        <c:crossAx val="484169944"/>
        <c:crosses val="autoZero"/>
        <c:crossBetween val="midCat"/>
      </c:valAx>
      <c:valAx>
        <c:axId val="484169944"/>
        <c:scaling>
          <c:orientation val="minMax"/>
          <c:max val="100"/>
        </c:scaling>
        <c:delete val="0"/>
        <c:axPos val="l"/>
        <c:majorGridlines/>
        <c:title>
          <c:tx>
            <c:rich>
              <a:bodyPr rot="-5400000" vert="horz"/>
              <a:lstStyle/>
              <a:p>
                <a:pPr>
                  <a:defRPr sz="2400"/>
                </a:pPr>
                <a:r>
                  <a:rPr lang="en-US" sz="2400" dirty="0"/>
                  <a:t>Percent Finer</a:t>
                </a:r>
              </a:p>
            </c:rich>
          </c:tx>
          <c:overlay val="0"/>
        </c:title>
        <c:numFmt formatCode="General" sourceLinked="1"/>
        <c:majorTickMark val="out"/>
        <c:minorTickMark val="none"/>
        <c:tickLblPos val="nextTo"/>
        <c:txPr>
          <a:bodyPr/>
          <a:lstStyle/>
          <a:p>
            <a:pPr>
              <a:defRPr sz="1800"/>
            </a:pPr>
            <a:endParaRPr lang="en-US"/>
          </a:p>
        </c:txPr>
        <c:crossAx val="484169552"/>
        <c:crosses val="autoZero"/>
        <c:crossBetween val="midCat"/>
      </c:valAx>
    </c:plotArea>
    <c:legend>
      <c:legendPos val="r"/>
      <c:layout>
        <c:manualLayout>
          <c:xMode val="edge"/>
          <c:yMode val="edge"/>
          <c:x val="0.8195704319181073"/>
          <c:y val="0.18048231048133259"/>
          <c:w val="0.16991522309195017"/>
          <c:h val="0.56653945893984725"/>
        </c:manualLayout>
      </c:layout>
      <c:overlay val="0"/>
      <c:txPr>
        <a:bodyPr/>
        <a:lstStyle/>
        <a:p>
          <a:pPr>
            <a:defRPr sz="2000"/>
          </a:pPr>
          <a:endParaRPr lang="en-US"/>
        </a:p>
      </c:txPr>
    </c:legend>
    <c:plotVisOnly val="1"/>
    <c:dispBlanksAs val="gap"/>
    <c:showDLblsOverMax val="0"/>
  </c:chart>
  <c:spPr>
    <a:solidFill>
      <a:schemeClr val="bg1"/>
    </a:solidFill>
    <a:ln w="19050">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dirty="0"/>
              <a:t>Post Construction BMP Selection &amp; Design for Public Transportation Projects</a:t>
            </a:r>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dirty="0"/>
              <a:t>July 27, 2016</a:t>
            </a:r>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Ohio Department of Transportation</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DF384E5-3EE8-4ED7-8ADB-016CF9D9D55E}" type="slidenum">
              <a:rPr lang="en-US" smtClean="0"/>
              <a:t>‹#›</a:t>
            </a:fld>
            <a:endParaRPr lang="en-US" dirty="0"/>
          </a:p>
        </p:txBody>
      </p:sp>
    </p:spTree>
    <p:extLst>
      <p:ext uri="{BB962C8B-B14F-4D97-AF65-F5344CB8AC3E}">
        <p14:creationId xmlns:p14="http://schemas.microsoft.com/office/powerpoint/2010/main" val="153788397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438" tIns="48219" rIns="96438" bIns="48219" rtlCol="0"/>
          <a:lstStyle>
            <a:lvl1pPr algn="l">
              <a:defRPr sz="1200"/>
            </a:lvl1pPr>
          </a:lstStyle>
          <a:p>
            <a:r>
              <a:rPr lang="en-US" dirty="0"/>
              <a:t>Post Construction BMP Selection &amp; Design for Public Transportation Projects</a:t>
            </a:r>
          </a:p>
        </p:txBody>
      </p:sp>
      <p:sp>
        <p:nvSpPr>
          <p:cNvPr id="3" name="Date Placeholder 2"/>
          <p:cNvSpPr>
            <a:spLocks noGrp="1"/>
          </p:cNvSpPr>
          <p:nvPr>
            <p:ph type="dt" idx="1"/>
          </p:nvPr>
        </p:nvSpPr>
        <p:spPr>
          <a:xfrm>
            <a:off x="4143588" y="3"/>
            <a:ext cx="3169920" cy="480060"/>
          </a:xfrm>
          <a:prstGeom prst="rect">
            <a:avLst/>
          </a:prstGeom>
        </p:spPr>
        <p:txBody>
          <a:bodyPr vert="horz" lIns="96438" tIns="48219" rIns="96438" bIns="48219" rtlCol="0"/>
          <a:lstStyle>
            <a:lvl1pPr algn="r">
              <a:defRPr sz="1200"/>
            </a:lvl1pPr>
          </a:lstStyle>
          <a:p>
            <a:r>
              <a:rPr lang="en-US" dirty="0"/>
              <a:t>July 27, 2016</a:t>
            </a:r>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438" tIns="48219" rIns="96438" bIns="48219"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438" tIns="48219" rIns="96438" bIns="48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438" tIns="48219" rIns="96438" bIns="48219" rtlCol="0" anchor="b"/>
          <a:lstStyle>
            <a:lvl1pPr algn="l">
              <a:defRPr sz="1200"/>
            </a:lvl1pPr>
          </a:lstStyle>
          <a:p>
            <a:r>
              <a:rPr lang="en-US" dirty="0"/>
              <a:t>Ohio Department of Transportation</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438" tIns="48219" rIns="96438" bIns="48219" rtlCol="0" anchor="b"/>
          <a:lstStyle>
            <a:lvl1pPr algn="r">
              <a:defRPr sz="1200"/>
            </a:lvl1pPr>
          </a:lstStyle>
          <a:p>
            <a:fld id="{F2570940-6DBB-4386-AA20-9D9FF94240D5}" type="slidenum">
              <a:rPr lang="en-US" smtClean="0"/>
              <a:t>‹#›</a:t>
            </a:fld>
            <a:endParaRPr lang="en-US" dirty="0"/>
          </a:p>
        </p:txBody>
      </p:sp>
    </p:spTree>
    <p:extLst>
      <p:ext uri="{BB962C8B-B14F-4D97-AF65-F5344CB8AC3E}">
        <p14:creationId xmlns:p14="http://schemas.microsoft.com/office/powerpoint/2010/main" val="35289683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1</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1213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Post Construction BMP Selection &amp; Design for Public Transportation Projects</a:t>
            </a:r>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Slide Number Placeholder 6"/>
          <p:cNvSpPr>
            <a:spLocks noGrp="1"/>
          </p:cNvSpPr>
          <p:nvPr>
            <p:ph type="sldNum" sz="quarter" idx="13"/>
          </p:nvPr>
        </p:nvSpPr>
        <p:spPr/>
        <p:txBody>
          <a:bodyPr/>
          <a:lstStyle/>
          <a:p>
            <a:fld id="{F2570940-6DBB-4386-AA20-9D9FF94240D5}" type="slidenum">
              <a:rPr lang="en-US" smtClean="0"/>
              <a:t>11</a:t>
            </a:fld>
            <a:endParaRPr lang="en-US" dirty="0"/>
          </a:p>
        </p:txBody>
      </p:sp>
    </p:spTree>
    <p:extLst>
      <p:ext uri="{BB962C8B-B14F-4D97-AF65-F5344CB8AC3E}">
        <p14:creationId xmlns:p14="http://schemas.microsoft.com/office/powerpoint/2010/main" val="346453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Post Construction BMP Selection &amp; Design for Public Transportation Projects</a:t>
            </a:r>
            <a:endParaRPr lang="en-US" dirty="0"/>
          </a:p>
        </p:txBody>
      </p:sp>
      <p:sp>
        <p:nvSpPr>
          <p:cNvPr id="5" name="Date Placeholder 4"/>
          <p:cNvSpPr>
            <a:spLocks noGrp="1"/>
          </p:cNvSpPr>
          <p:nvPr>
            <p:ph type="dt" idx="11"/>
          </p:nvPr>
        </p:nvSpPr>
        <p:spPr/>
        <p:txBody>
          <a:bodyPr/>
          <a:lstStyle/>
          <a:p>
            <a:r>
              <a:rPr lang="en-US"/>
              <a:t>July 27, 2016</a:t>
            </a:r>
            <a:endParaRPr lang="en-US" dirty="0"/>
          </a:p>
        </p:txBody>
      </p:sp>
      <p:sp>
        <p:nvSpPr>
          <p:cNvPr id="6" name="Footer Placeholder 5"/>
          <p:cNvSpPr>
            <a:spLocks noGrp="1"/>
          </p:cNvSpPr>
          <p:nvPr>
            <p:ph type="ftr" sz="quarter" idx="12"/>
          </p:nvPr>
        </p:nvSpPr>
        <p:spPr/>
        <p:txBody>
          <a:bodyPr/>
          <a:lstStyle/>
          <a:p>
            <a:r>
              <a:rPr lang="en-US"/>
              <a:t>Ohio Department of Transportation</a:t>
            </a:r>
            <a:endParaRPr lang="en-US" dirty="0"/>
          </a:p>
        </p:txBody>
      </p:sp>
      <p:sp>
        <p:nvSpPr>
          <p:cNvPr id="7" name="Slide Number Placeholder 6"/>
          <p:cNvSpPr>
            <a:spLocks noGrp="1"/>
          </p:cNvSpPr>
          <p:nvPr>
            <p:ph type="sldNum" sz="quarter" idx="13"/>
          </p:nvPr>
        </p:nvSpPr>
        <p:spPr/>
        <p:txBody>
          <a:bodyPr/>
          <a:lstStyle/>
          <a:p>
            <a:fld id="{F2570940-6DBB-4386-AA20-9D9FF94240D5}" type="slidenum">
              <a:rPr lang="en-US" smtClean="0"/>
              <a:t>16</a:t>
            </a:fld>
            <a:endParaRPr lang="en-US" dirty="0"/>
          </a:p>
        </p:txBody>
      </p:sp>
    </p:spTree>
    <p:extLst>
      <p:ext uri="{BB962C8B-B14F-4D97-AF65-F5344CB8AC3E}">
        <p14:creationId xmlns:p14="http://schemas.microsoft.com/office/powerpoint/2010/main" val="126988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Post Construction BMP Selection &amp; Design for Public Transportation Projects</a:t>
            </a:r>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Slide Number Placeholder 6"/>
          <p:cNvSpPr>
            <a:spLocks noGrp="1"/>
          </p:cNvSpPr>
          <p:nvPr>
            <p:ph type="sldNum" sz="quarter" idx="13"/>
          </p:nvPr>
        </p:nvSpPr>
        <p:spPr/>
        <p:txBody>
          <a:bodyPr/>
          <a:lstStyle/>
          <a:p>
            <a:fld id="{F2570940-6DBB-4386-AA20-9D9FF94240D5}" type="slidenum">
              <a:rPr lang="en-US" smtClean="0"/>
              <a:t>23</a:t>
            </a:fld>
            <a:endParaRPr lang="en-US" dirty="0"/>
          </a:p>
        </p:txBody>
      </p:sp>
    </p:spTree>
    <p:extLst>
      <p:ext uri="{BB962C8B-B14F-4D97-AF65-F5344CB8AC3E}">
        <p14:creationId xmlns:p14="http://schemas.microsoft.com/office/powerpoint/2010/main" val="349528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Post Construction BMP Selection &amp; Design for Public Transportation Projects</a:t>
            </a:r>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Slide Number Placeholder 6"/>
          <p:cNvSpPr>
            <a:spLocks noGrp="1"/>
          </p:cNvSpPr>
          <p:nvPr>
            <p:ph type="sldNum" sz="quarter" idx="13"/>
          </p:nvPr>
        </p:nvSpPr>
        <p:spPr/>
        <p:txBody>
          <a:bodyPr/>
          <a:lstStyle/>
          <a:p>
            <a:fld id="{F2570940-6DBB-4386-AA20-9D9FF94240D5}" type="slidenum">
              <a:rPr lang="en-US" smtClean="0"/>
              <a:t>24</a:t>
            </a:fld>
            <a:endParaRPr lang="en-US" dirty="0"/>
          </a:p>
        </p:txBody>
      </p:sp>
    </p:spTree>
    <p:extLst>
      <p:ext uri="{BB962C8B-B14F-4D97-AF65-F5344CB8AC3E}">
        <p14:creationId xmlns:p14="http://schemas.microsoft.com/office/powerpoint/2010/main" val="310042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Post Construction BMP Selection &amp; Design for Public Transportation Projects</a:t>
            </a:r>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Slide Number Placeholder 6"/>
          <p:cNvSpPr>
            <a:spLocks noGrp="1"/>
          </p:cNvSpPr>
          <p:nvPr>
            <p:ph type="sldNum" sz="quarter" idx="13"/>
          </p:nvPr>
        </p:nvSpPr>
        <p:spPr/>
        <p:txBody>
          <a:bodyPr/>
          <a:lstStyle/>
          <a:p>
            <a:fld id="{F2570940-6DBB-4386-AA20-9D9FF94240D5}" type="slidenum">
              <a:rPr lang="en-US" smtClean="0"/>
              <a:t>27</a:t>
            </a:fld>
            <a:endParaRPr lang="en-US" dirty="0"/>
          </a:p>
        </p:txBody>
      </p:sp>
    </p:spTree>
    <p:extLst>
      <p:ext uri="{BB962C8B-B14F-4D97-AF65-F5344CB8AC3E}">
        <p14:creationId xmlns:p14="http://schemas.microsoft.com/office/powerpoint/2010/main" val="285966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Header Placeholder 3"/>
          <p:cNvSpPr>
            <a:spLocks noGrp="1"/>
          </p:cNvSpPr>
          <p:nvPr>
            <p:ph type="hdr" sz="quarter" idx="10"/>
          </p:nvPr>
        </p:nvSpPr>
        <p:spPr/>
        <p:txBody>
          <a:bodyPr/>
          <a:lstStyle/>
          <a:p>
            <a:r>
              <a:rPr lang="en-US" dirty="0"/>
              <a:t>Post Construction BMP Selection &amp; Design for Public Transportation Projects</a:t>
            </a:r>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Slide Number Placeholder 6"/>
          <p:cNvSpPr>
            <a:spLocks noGrp="1"/>
          </p:cNvSpPr>
          <p:nvPr>
            <p:ph type="sldNum" sz="quarter" idx="13"/>
          </p:nvPr>
        </p:nvSpPr>
        <p:spPr/>
        <p:txBody>
          <a:bodyPr/>
          <a:lstStyle/>
          <a:p>
            <a:fld id="{F2570940-6DBB-4386-AA20-9D9FF94240D5}" type="slidenum">
              <a:rPr lang="en-US" smtClean="0"/>
              <a:t>28</a:t>
            </a:fld>
            <a:endParaRPr lang="en-US" dirty="0"/>
          </a:p>
        </p:txBody>
      </p:sp>
    </p:spTree>
    <p:extLst>
      <p:ext uri="{BB962C8B-B14F-4D97-AF65-F5344CB8AC3E}">
        <p14:creationId xmlns:p14="http://schemas.microsoft.com/office/powerpoint/2010/main" val="165561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30</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2907143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500" y="2343375"/>
            <a:ext cx="2895000" cy="2171250"/>
          </a:xfrm>
          <a:prstGeom prst="rect">
            <a:avLst/>
          </a:prstGeom>
        </p:spPr>
      </p:pic>
      <p:sp>
        <p:nvSpPr>
          <p:cNvPr id="10" name="TextBox 9"/>
          <p:cNvSpPr txBox="1"/>
          <p:nvPr/>
        </p:nvSpPr>
        <p:spPr>
          <a:xfrm>
            <a:off x="0" y="0"/>
            <a:ext cx="12192000" cy="677108"/>
          </a:xfrm>
          <a:prstGeom prst="rect">
            <a:avLst/>
          </a:prstGeom>
          <a:solidFill>
            <a:srgbClr val="009969"/>
          </a:solidFill>
        </p:spPr>
        <p:txBody>
          <a:bodyPr wrap="square" lIns="91440" tIns="91440" bIns="91440" rtlCol="0" anchor="ctr" anchorCtr="0">
            <a:spAutoFit/>
          </a:bodyPr>
          <a:lstStyle/>
          <a:p>
            <a:pPr algn="ctr"/>
            <a:r>
              <a:rPr lang="en-US" sz="3200" b="1" spc="300" dirty="0">
                <a:solidFill>
                  <a:schemeClr val="bg1"/>
                </a:solidFill>
              </a:rPr>
              <a:t>Ohio Department of Transportation</a:t>
            </a:r>
          </a:p>
        </p:txBody>
      </p:sp>
      <p:sp>
        <p:nvSpPr>
          <p:cNvPr id="11" name="TextBox 10"/>
          <p:cNvSpPr txBox="1"/>
          <p:nvPr/>
        </p:nvSpPr>
        <p:spPr>
          <a:xfrm>
            <a:off x="0" y="6396338"/>
            <a:ext cx="12192000" cy="461665"/>
          </a:xfrm>
          <a:prstGeom prst="rect">
            <a:avLst/>
          </a:prstGeom>
          <a:solidFill>
            <a:srgbClr val="009969"/>
          </a:solidFill>
        </p:spPr>
        <p:txBody>
          <a:bodyPr wrap="square" tIns="91440" bIns="91440" rtlCol="0" anchor="ctr" anchorCtr="0">
            <a:spAutoFit/>
          </a:bodyPr>
          <a:lstStyle/>
          <a:p>
            <a:pPr algn="ctr"/>
            <a:r>
              <a:rPr lang="en-US" sz="1800" b="1" spc="300" dirty="0">
                <a:solidFill>
                  <a:schemeClr val="bg1"/>
                </a:solidFill>
              </a:rPr>
              <a:t>www.transportation.ohio.gov</a:t>
            </a:r>
          </a:p>
        </p:txBody>
      </p:sp>
      <p:sp>
        <p:nvSpPr>
          <p:cNvPr id="12" name="TextBox 11"/>
          <p:cNvSpPr txBox="1"/>
          <p:nvPr/>
        </p:nvSpPr>
        <p:spPr>
          <a:xfrm>
            <a:off x="0" y="6031468"/>
            <a:ext cx="12192000" cy="369332"/>
          </a:xfrm>
          <a:prstGeom prst="rect">
            <a:avLst/>
          </a:prstGeom>
          <a:noFill/>
        </p:spPr>
        <p:txBody>
          <a:bodyPr wrap="square" rtlCol="0">
            <a:spAutoFit/>
          </a:bodyPr>
          <a:lstStyle/>
          <a:p>
            <a:pPr algn="ctr"/>
            <a:r>
              <a:rPr lang="en-US" sz="1800" b="0" dirty="0">
                <a:solidFill>
                  <a:srgbClr val="009969"/>
                </a:solidFill>
              </a:rPr>
              <a:t>John R. Kasich, </a:t>
            </a:r>
            <a:r>
              <a:rPr lang="en-US" sz="1800" b="0" i="1" dirty="0">
                <a:solidFill>
                  <a:srgbClr val="009969"/>
                </a:solidFill>
              </a:rPr>
              <a:t>Governor  </a:t>
            </a:r>
            <a:r>
              <a:rPr lang="en-US" sz="1800" b="0" dirty="0">
                <a:solidFill>
                  <a:srgbClr val="009969"/>
                </a:solidFill>
              </a:rPr>
              <a:t>  •    Jerry Wray, </a:t>
            </a:r>
            <a:r>
              <a:rPr lang="en-US" sz="1800" b="0" i="1" dirty="0">
                <a:solidFill>
                  <a:srgbClr val="009969"/>
                </a:solidFill>
              </a:rPr>
              <a:t>Director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Tx/>
              <a:buBlip>
                <a:blip r:embed="rId2"/>
              </a:buBlip>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393542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47765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252380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329078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8"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69636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24045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0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0" y="6396338"/>
            <a:ext cx="12192000" cy="461665"/>
          </a:xfrm>
          <a:prstGeom prst="rect">
            <a:avLst/>
          </a:prstGeom>
          <a:solidFill>
            <a:srgbClr val="009969"/>
          </a:solidFill>
          <a:ln w="98425" cmpd="thinThick">
            <a:solidFill>
              <a:srgbClr val="009969"/>
            </a:solidFill>
          </a:ln>
        </p:spPr>
        <p:txBody>
          <a:bodyPr wrap="square" tIns="91440" bIns="91440" rtlCol="0" anchor="ctr" anchorCtr="0">
            <a:spAutoFit/>
          </a:bodyPr>
          <a:lstStyle/>
          <a:p>
            <a:pPr algn="ctr"/>
            <a:r>
              <a:rPr lang="en-US" sz="1800" spc="300" dirty="0">
                <a:solidFill>
                  <a:srgbClr val="FFFFFF"/>
                </a:solidFill>
                <a:latin typeface="Copperplate Gothic Bold" pitchFamily="34" charset="0"/>
              </a:rPr>
              <a:t>www.transportation.ohio.gov</a:t>
            </a:r>
          </a:p>
        </p:txBody>
      </p:sp>
      <p:sp>
        <p:nvSpPr>
          <p:cNvPr id="12" name="TextBox 11"/>
          <p:cNvSpPr txBox="1"/>
          <p:nvPr userDrawn="1"/>
        </p:nvSpPr>
        <p:spPr>
          <a:xfrm>
            <a:off x="182880" y="6031471"/>
            <a:ext cx="11826240" cy="307777"/>
          </a:xfrm>
          <a:prstGeom prst="rect">
            <a:avLst/>
          </a:prstGeom>
          <a:noFill/>
        </p:spPr>
        <p:txBody>
          <a:bodyPr wrap="square" rtlCol="0">
            <a:spAutoFit/>
          </a:bodyPr>
          <a:lstStyle/>
          <a:p>
            <a:pPr>
              <a:tabLst>
                <a:tab pos="8915400" algn="r"/>
              </a:tabLst>
            </a:pPr>
            <a:r>
              <a:rPr lang="en-US" sz="1400" b="1" dirty="0">
                <a:solidFill>
                  <a:srgbClr val="009969"/>
                </a:solidFill>
                <a:latin typeface="Copperplate Gothic Light" pitchFamily="34" charset="0"/>
                <a:ea typeface="Times New Roman"/>
                <a:cs typeface="CopprplGoth Bd BT"/>
              </a:rPr>
              <a:t>John R. Kasich, </a:t>
            </a:r>
            <a:r>
              <a:rPr lang="en-US" sz="1400" dirty="0">
                <a:solidFill>
                  <a:srgbClr val="009969"/>
                </a:solidFill>
                <a:latin typeface="Copperplate Gothic Light" pitchFamily="34" charset="0"/>
                <a:ea typeface="Times New Roman"/>
                <a:cs typeface="CopprplGoth Bd BT"/>
              </a:rPr>
              <a:t>Governor	</a:t>
            </a:r>
            <a:r>
              <a:rPr lang="en-US" sz="1400" b="1" dirty="0">
                <a:solidFill>
                  <a:srgbClr val="009969"/>
                </a:solidFill>
                <a:latin typeface="Copperplate Gothic Light" pitchFamily="34" charset="0"/>
                <a:ea typeface="Times New Roman"/>
                <a:cs typeface="CopprplGoth Bd BT"/>
              </a:rPr>
              <a:t>Jerry Wray, </a:t>
            </a:r>
            <a:r>
              <a:rPr lang="en-US" sz="1400" dirty="0">
                <a:solidFill>
                  <a:srgbClr val="009969"/>
                </a:solidFill>
                <a:latin typeface="Copperplate Gothic Light" pitchFamily="34" charset="0"/>
                <a:ea typeface="Times New Roman"/>
                <a:cs typeface="CopprplGoth Bd BT"/>
              </a:rPr>
              <a:t>Director</a:t>
            </a:r>
          </a:p>
        </p:txBody>
      </p:sp>
      <p:sp>
        <p:nvSpPr>
          <p:cNvPr id="6" name="Rectangle 4"/>
          <p:cNvSpPr>
            <a:spLocks noChangeArrowheads="1"/>
          </p:cNvSpPr>
          <p:nvPr userDrawn="1"/>
        </p:nvSpPr>
        <p:spPr bwMode="auto">
          <a:xfrm>
            <a:off x="1932519" y="26760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tabLst>
                <a:tab pos="2743200" algn="ctr"/>
                <a:tab pos="5486400" algn="r"/>
              </a:tabLst>
            </a:pPr>
            <a:endParaRPr lang="en-US" sz="1800" dirty="0">
              <a:solidFill>
                <a:srgbClr val="000000"/>
              </a:solidFill>
              <a:latin typeface="Arial" pitchFamily="34" charset="0"/>
              <a:cs typeface="Arial" pitchFamily="34" charset="0"/>
            </a:endParaRPr>
          </a:p>
        </p:txBody>
      </p:sp>
      <p:sp>
        <p:nvSpPr>
          <p:cNvPr id="7" name="Rectangle 6"/>
          <p:cNvSpPr/>
          <p:nvPr userDrawn="1"/>
        </p:nvSpPr>
        <p:spPr>
          <a:xfrm>
            <a:off x="0" y="0"/>
            <a:ext cx="12192000" cy="763286"/>
          </a:xfrm>
          <a:prstGeom prst="rect">
            <a:avLst/>
          </a:prstGeom>
          <a:solidFill>
            <a:srgbClr val="009969"/>
          </a:solidFill>
          <a:ln w="127000" cmpd="thinThick">
            <a:solidFill>
              <a:srgbClr val="009969"/>
            </a:solidFill>
          </a:ln>
        </p:spPr>
        <p:txBody>
          <a:bodyPr wrap="square" lIns="0" tIns="274320" rIns="0" bIns="91440" anchor="ctr" anchorCtr="0">
            <a:spAutoFit/>
          </a:bodyPr>
          <a:lstStyle/>
          <a:p>
            <a:pPr algn="ctr">
              <a:lnSpc>
                <a:spcPct val="80000"/>
              </a:lnSpc>
              <a:spcBef>
                <a:spcPts val="0"/>
              </a:spcBef>
              <a:spcAft>
                <a:spcPts val="0"/>
              </a:spcAft>
              <a:tabLst>
                <a:tab pos="2743200" algn="ctr"/>
                <a:tab pos="5486400" algn="r"/>
              </a:tabLst>
            </a:pPr>
            <a:r>
              <a:rPr lang="en-US" sz="3200" dirty="0">
                <a:solidFill>
                  <a:srgbClr val="FFFFFF"/>
                </a:solidFill>
                <a:latin typeface="Copperplate Gothic Bold" pitchFamily="34" charset="0"/>
                <a:ea typeface="Times New Roman"/>
                <a:cs typeface="CopprplGoth Bd BT"/>
              </a:rPr>
              <a:t>Ohio Department of 	Transportation</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2590800"/>
            <a:ext cx="4876800" cy="3657600"/>
          </a:xfrm>
          <a:prstGeom prst="rect">
            <a:avLst/>
          </a:prstGeom>
        </p:spPr>
      </p:pic>
    </p:spTree>
    <p:extLst>
      <p:ext uri="{BB962C8B-B14F-4D97-AF65-F5344CB8AC3E}">
        <p14:creationId xmlns:p14="http://schemas.microsoft.com/office/powerpoint/2010/main" val="34215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274320"/>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Tx/>
              <a:buBlip>
                <a:blip r:embed="rId2"/>
              </a:buBlip>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a:latin typeface="Copperplate Gothic Light" pitchFamily="34" charset="0"/>
              </a:defRPr>
            </a:lvl1pPr>
            <a:lvl2pPr>
              <a:defRPr>
                <a:latin typeface="Copperplate Gothic Light" pitchFamily="34" charset="0"/>
              </a:defRPr>
            </a:lvl2pPr>
            <a:lvl3pPr>
              <a:defRPr>
                <a:latin typeface="Copperplate Gothic Light" pitchFamily="34" charset="0"/>
              </a:defRPr>
            </a:lvl3pPr>
            <a:lvl4pPr>
              <a:defRPr>
                <a:latin typeface="Copperplate Gothic Light" pitchFamily="34" charset="0"/>
              </a:defRPr>
            </a:lvl4pPr>
            <a:lvl5pPr>
              <a:defRPr>
                <a:latin typeface="Copperplate Gothic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306589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0" i="1" u="sng" baseline="0">
                <a:latin typeface="+mj-lt"/>
              </a:defRPr>
            </a:lvl1pPr>
          </a:lstStyle>
          <a:p>
            <a:pPr lvl="0"/>
            <a:r>
              <a:rPr lang="en-US" sz="2400" b="1" i="1" u="sng" dirty="0">
                <a:latin typeface="+mj-lt"/>
              </a:rPr>
              <a:t>Subtitle</a:t>
            </a:r>
            <a:endParaRPr lang="en-US" dirty="0"/>
          </a:p>
        </p:txBody>
      </p:sp>
      <p:sp>
        <p:nvSpPr>
          <p:cNvPr id="6" name="Footer Placeholder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204724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4"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6351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5"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350304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8"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2798641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361036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13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87769" cy="6857998"/>
          </a:xfrm>
          <a:prstGeom prst="rect">
            <a:avLst/>
          </a:prstGeom>
        </p:spPr>
      </p:pic>
      <p:sp>
        <p:nvSpPr>
          <p:cNvPr id="2" name="Title 1"/>
          <p:cNvSpPr>
            <a:spLocks noGrp="1"/>
          </p:cNvSpPr>
          <p:nvPr>
            <p:ph type="ctrTitle" hasCustomPrompt="1"/>
          </p:nvPr>
        </p:nvSpPr>
        <p:spPr>
          <a:xfrm>
            <a:off x="914400" y="1524000"/>
            <a:ext cx="10363200" cy="4419600"/>
          </a:xfrm>
        </p:spPr>
        <p:txBody>
          <a:bodyPr/>
          <a:lstStyle>
            <a:lvl1pPr>
              <a:defRPr baseline="0">
                <a:solidFill>
                  <a:schemeClr val="tx1"/>
                </a:solidFill>
              </a:defRPr>
            </a:lvl1pPr>
          </a:lstStyle>
          <a:p>
            <a:r>
              <a:rPr lang="en-US" dirty="0"/>
              <a:t>Title</a:t>
            </a:r>
            <a:br>
              <a:rPr lang="en-US" dirty="0"/>
            </a:br>
            <a:br>
              <a:rPr lang="en-US" dirty="0"/>
            </a:br>
            <a:r>
              <a:rPr lang="en-US" sz="3200" b="0" dirty="0"/>
              <a:t>First </a:t>
            </a:r>
            <a:r>
              <a:rPr lang="en-US" sz="3200" b="0" dirty="0" err="1"/>
              <a:t>Lastname</a:t>
            </a:r>
            <a:br>
              <a:rPr lang="en-US" sz="3200" b="0" dirty="0"/>
            </a:br>
            <a:r>
              <a:rPr lang="en-US" sz="3200" b="0" dirty="0"/>
              <a:t>Title</a:t>
            </a:r>
            <a:br>
              <a:rPr lang="en-US" sz="3200" b="0" dirty="0"/>
            </a:br>
            <a:r>
              <a:rPr lang="en-US" sz="3200" b="0" dirty="0"/>
              <a:t>Division, Office</a:t>
            </a:r>
            <a:endParaRPr lang="en-US" dirty="0"/>
          </a:p>
        </p:txBody>
      </p:sp>
      <p:sp>
        <p:nvSpPr>
          <p:cNvPr id="7" name="Subtitle 2"/>
          <p:cNvSpPr>
            <a:spLocks noGrp="1"/>
          </p:cNvSpPr>
          <p:nvPr userDrawn="1">
            <p:ph type="subTitle" idx="1" hasCustomPrompt="1"/>
          </p:nvPr>
        </p:nvSpPr>
        <p:spPr>
          <a:xfrm>
            <a:off x="914400" y="6019800"/>
            <a:ext cx="10363200" cy="609600"/>
          </a:xfrm>
        </p:spPr>
        <p:txBody>
          <a:bodyPr rtlCol="0" anchor="ctr" anchorCtr="0">
            <a:normAutofit/>
          </a:bodyPr>
          <a:lstStyle>
            <a:lvl1pPr marL="0" indent="0" algn="ctr" fontAlgn="auto">
              <a:spcBef>
                <a:spcPts val="0"/>
              </a:spcBef>
              <a:spcAft>
                <a:spcPts val="0"/>
              </a:spcAft>
              <a:buFont typeface="Arial" pitchFamily="34" charset="0"/>
              <a:buNone/>
              <a:defRPr sz="2400" baseline="0">
                <a:latin typeface="Georgia" pitchFamily="18" charset="0"/>
              </a:defRPr>
            </a:lvl1pPr>
          </a:lstStyle>
          <a:p>
            <a:pPr fontAlgn="auto">
              <a:spcAft>
                <a:spcPts val="0"/>
              </a:spcAft>
              <a:buFont typeface="Arial" pitchFamily="34" charset="0"/>
              <a:buNone/>
              <a:defRPr/>
            </a:pPr>
            <a:r>
              <a:rPr lang="en-US" dirty="0"/>
              <a:t>Month 0, 2011</a:t>
            </a:r>
          </a:p>
        </p:txBody>
      </p:sp>
      <p:sp>
        <p:nvSpPr>
          <p:cNvPr id="4" name="TextBox 3"/>
          <p:cNvSpPr txBox="1"/>
          <p:nvPr userDrawn="1"/>
        </p:nvSpPr>
        <p:spPr>
          <a:xfrm>
            <a:off x="1117600" y="598732"/>
            <a:ext cx="10769600" cy="3570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80000"/>
              </a:lnSpc>
              <a:spcBef>
                <a:spcPts val="0"/>
              </a:spcBef>
              <a:spcAft>
                <a:spcPts val="0"/>
              </a:spcAft>
              <a:buClrTx/>
              <a:buSzTx/>
              <a:buFontTx/>
              <a:buNone/>
              <a:tabLst>
                <a:tab pos="2743200" algn="ctr"/>
                <a:tab pos="5486400" algn="r"/>
              </a:tabLst>
              <a:defRPr/>
            </a:pPr>
            <a:r>
              <a:rPr kumimoji="0" lang="en-US" sz="2900" b="0" i="0" u="none" strike="noStrike" kern="1200" cap="none" spc="0" normalizeH="0" baseline="0" noProof="0" dirty="0">
                <a:ln>
                  <a:noFill/>
                </a:ln>
                <a:solidFill>
                  <a:srgbClr val="FFFFFF"/>
                </a:solidFill>
                <a:effectLst/>
                <a:uLnTx/>
                <a:uFillTx/>
                <a:latin typeface="Copperplate Gothic Bold" pitchFamily="34" charset="0"/>
                <a:ea typeface="Times New Roman"/>
                <a:cs typeface="CopprplGoth Bd BT"/>
              </a:rPr>
              <a:t>Ohio Department of 	Transportation</a:t>
            </a:r>
          </a:p>
        </p:txBody>
      </p:sp>
      <p:sp>
        <p:nvSpPr>
          <p:cNvPr id="6" name="TextBox 5"/>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304732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0207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9"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227957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44947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251860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8"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2729431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59157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111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7"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10"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gi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gi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gi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8" name="TextBox 7"/>
          <p:cNvSpPr txBox="1"/>
          <p:nvPr/>
        </p:nvSpPr>
        <p:spPr>
          <a:xfrm>
            <a:off x="0" y="6297986"/>
            <a:ext cx="12192000" cy="461665"/>
          </a:xfrm>
          <a:prstGeom prst="rect">
            <a:avLst/>
          </a:prstGeom>
          <a:solidFill>
            <a:schemeClr val="bg1"/>
          </a:solidFill>
        </p:spPr>
        <p:txBody>
          <a:bodyPr wrap="square" tIns="91440" bIns="91440" rtlCol="0" anchor="ctr" anchorCtr="0">
            <a:spAutoFit/>
          </a:bodyPr>
          <a:lstStyle/>
          <a:p>
            <a:pPr algn="ctr"/>
            <a:r>
              <a:rPr lang="en-US" sz="1800" b="1" spc="300" dirty="0">
                <a:solidFill>
                  <a:schemeClr val="bg1"/>
                </a:solidFill>
              </a:rPr>
              <a:t>www.transportation.ohio.gov</a:t>
            </a:r>
          </a:p>
        </p:txBody>
      </p:sp>
      <p:sp>
        <p:nvSpPr>
          <p:cNvPr id="1027" name="Rectangle 2"/>
          <p:cNvSpPr>
            <a:spLocks noGrp="1" noChangeArrowheads="1"/>
          </p:cNvSpPr>
          <p:nvPr>
            <p:ph type="title"/>
          </p:nvPr>
        </p:nvSpPr>
        <p:spPr bwMode="auto">
          <a:xfrm>
            <a:off x="0" y="0"/>
            <a:ext cx="12192000" cy="1143000"/>
          </a:xfrm>
          <a:prstGeom prst="rect">
            <a:avLst/>
          </a:prstGeom>
          <a:solidFill>
            <a:schemeClr val="bg1"/>
          </a:solidFill>
          <a:ln w="9525">
            <a:noFill/>
            <a:miter lim="800000"/>
            <a:headEnd/>
            <a:tailEnd/>
          </a:ln>
        </p:spPr>
        <p:txBody>
          <a:bodyPr vert="horz" wrap="square" lIns="365760" tIns="182880" rIns="36576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304800" y="6262792"/>
            <a:ext cx="711200" cy="533400"/>
          </a:xfrm>
          <a:prstGeom prst="ellipse">
            <a:avLst/>
          </a:prstGeom>
          <a:solidFill>
            <a:srgbClr val="009969"/>
          </a:solidFill>
          <a:ln w="9525">
            <a:noFill/>
            <a:miter lim="800000"/>
            <a:headEnd/>
            <a:tailEnd/>
          </a:ln>
          <a:effectLst/>
        </p:spPr>
        <p:txBody>
          <a:bodyPr wrap="none" lIns="0" tIns="0" rIns="0" bIns="0" anchor="ctr" anchorCtr="0">
            <a:normAutofit/>
          </a:bodyPr>
          <a:lstStyle/>
          <a:p>
            <a:pPr algn="ctr">
              <a:defRPr/>
            </a:pPr>
            <a:fld id="{E39B0399-9EE4-40D6-92E9-F4A1F2E78343}" type="slidenum">
              <a:rPr lang="en-US" sz="1400" b="1" kern="1200">
                <a:solidFill>
                  <a:schemeClr val="bg1"/>
                </a:solidFill>
                <a:latin typeface="+mn-lt"/>
                <a:ea typeface="+mn-ea"/>
                <a:cs typeface="+mn-cs"/>
              </a:rPr>
              <a:pPr algn="ctr">
                <a:defRPr/>
              </a:pPr>
              <a:t>‹#›</a:t>
            </a:fld>
            <a:endParaRPr lang="en-US" sz="1400" b="1" kern="1200" dirty="0">
              <a:solidFill>
                <a:schemeClr val="bg1"/>
              </a:solidFill>
              <a:latin typeface="+mn-lt"/>
              <a:ea typeface="+mn-ea"/>
              <a:cs typeface="+mn-cs"/>
            </a:endParaRPr>
          </a:p>
        </p:txBody>
      </p:sp>
      <p:sp>
        <p:nvSpPr>
          <p:cNvPr id="7"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261600" y="5607472"/>
            <a:ext cx="1584960" cy="118872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2"/>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n-lt"/>
        </a:defRPr>
      </a:lvl2pPr>
      <a:lvl3pPr marL="1143000" indent="-228600" algn="l" rtl="0" eaLnBrk="1" fontAlgn="base" hangingPunct="1">
        <a:spcBef>
          <a:spcPct val="20000"/>
        </a:spcBef>
        <a:spcAft>
          <a:spcPct val="0"/>
        </a:spcAft>
        <a:buFontTx/>
        <a:buBlip>
          <a:blip r:embed="rId12"/>
        </a:buBlip>
        <a:defRPr sz="2400">
          <a:solidFill>
            <a:schemeClr val="bg1"/>
          </a:solidFill>
          <a:latin typeface="+mn-lt"/>
        </a:defRPr>
      </a:lvl3pPr>
      <a:lvl4pPr marL="1600200" indent="-228600" algn="l" rtl="0" eaLnBrk="1" fontAlgn="base" hangingPunct="1">
        <a:spcBef>
          <a:spcPct val="20000"/>
        </a:spcBef>
        <a:spcAft>
          <a:spcPct val="0"/>
        </a:spcAft>
        <a:buFontTx/>
        <a:buBlip>
          <a:blip r:embed="rId12"/>
        </a:buBlip>
        <a:defRPr sz="2000">
          <a:solidFill>
            <a:schemeClr val="bg1"/>
          </a:solidFill>
          <a:latin typeface="+mn-lt"/>
        </a:defRPr>
      </a:lvl4pPr>
      <a:lvl5pPr marL="2057400" indent="-228600" algn="l" rtl="0" eaLnBrk="1" fontAlgn="base" hangingPunct="1">
        <a:spcBef>
          <a:spcPct val="20000"/>
        </a:spcBef>
        <a:spcAft>
          <a:spcPct val="0"/>
        </a:spcAft>
        <a:buFontTx/>
        <a:buBlip>
          <a:blip r:embed="rId1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957" y="6179131"/>
            <a:ext cx="11436089" cy="519536"/>
          </a:xfrm>
          <a:prstGeom prst="rect">
            <a:avLst/>
          </a:prstGeom>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10769600" y="6219825"/>
            <a:ext cx="812800" cy="381000"/>
          </a:xfrm>
          <a:prstGeom prst="rect">
            <a:avLst/>
          </a:prstGeom>
          <a:noFill/>
          <a:ln w="9525">
            <a:noFill/>
            <a:miter lim="800000"/>
            <a:headEnd/>
            <a:tailEnd/>
          </a:ln>
          <a:effectLst/>
        </p:spPr>
        <p:txBody>
          <a:bodyPr wrap="none" lIns="0" tIns="0" rIns="0" bIns="0" anchor="ctr" anchorCtr="0">
            <a:normAutofit/>
          </a:bodyPr>
          <a:lstStyle/>
          <a:p>
            <a:pPr algn="ctr">
              <a:defRPr/>
            </a:pPr>
            <a:fld id="{E39B0399-9EE4-40D6-92E9-F4A1F2E78343}" type="slidenum">
              <a:rPr lang="en-US" sz="1800" b="1">
                <a:solidFill>
                  <a:srgbClr val="009969"/>
                </a:solidFill>
                <a:latin typeface="Georgia" pitchFamily="18" charset="0"/>
              </a:rPr>
              <a:pPr algn="ctr">
                <a:defRPr/>
              </a:pPr>
              <a:t>‹#›</a:t>
            </a:fld>
            <a:endParaRPr lang="en-US" sz="1800"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1117600" y="6248399"/>
            <a:ext cx="9550400" cy="381000"/>
          </a:xfrm>
          <a:prstGeom prst="rect">
            <a:avLst/>
          </a:prstGeom>
          <a:ln/>
        </p:spPr>
        <p:txBody>
          <a:bodyPr tIns="0" bIns="0"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4758784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342900" indent="-342900" algn="l" rtl="0" eaLnBrk="1" fontAlgn="base" hangingPunct="1">
        <a:spcBef>
          <a:spcPct val="20000"/>
        </a:spcBef>
        <a:spcAft>
          <a:spcPct val="0"/>
        </a:spcAft>
        <a:buFontTx/>
        <a:buBlip>
          <a:blip r:embed="rId12"/>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n-lt"/>
        </a:defRPr>
      </a:lvl2pPr>
      <a:lvl3pPr marL="1143000" indent="-228600" algn="l" rtl="0" eaLnBrk="1" fontAlgn="base" hangingPunct="1">
        <a:spcBef>
          <a:spcPct val="20000"/>
        </a:spcBef>
        <a:spcAft>
          <a:spcPct val="0"/>
        </a:spcAft>
        <a:buFontTx/>
        <a:buBlip>
          <a:blip r:embed="rId12"/>
        </a:buBlip>
        <a:defRPr sz="2400">
          <a:solidFill>
            <a:schemeClr val="bg1"/>
          </a:solidFill>
          <a:latin typeface="+mn-lt"/>
        </a:defRPr>
      </a:lvl3pPr>
      <a:lvl4pPr marL="1600200" indent="-228600" algn="l" rtl="0" eaLnBrk="1" fontAlgn="base" hangingPunct="1">
        <a:spcBef>
          <a:spcPct val="20000"/>
        </a:spcBef>
        <a:spcAft>
          <a:spcPct val="0"/>
        </a:spcAft>
        <a:buFontTx/>
        <a:buBlip>
          <a:blip r:embed="rId12"/>
        </a:buBlip>
        <a:defRPr sz="2000">
          <a:solidFill>
            <a:schemeClr val="bg1"/>
          </a:solidFill>
          <a:latin typeface="+mn-lt"/>
        </a:defRPr>
      </a:lvl4pPr>
      <a:lvl5pPr marL="2057400" indent="-228600" algn="l" rtl="0" eaLnBrk="1" fontAlgn="base" hangingPunct="1">
        <a:spcBef>
          <a:spcPct val="20000"/>
        </a:spcBef>
        <a:spcAft>
          <a:spcPct val="0"/>
        </a:spcAft>
        <a:buFontTx/>
        <a:buBlip>
          <a:blip r:embed="rId1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8" name="TextBox 7"/>
          <p:cNvSpPr txBox="1"/>
          <p:nvPr/>
        </p:nvSpPr>
        <p:spPr>
          <a:xfrm>
            <a:off x="0" y="6276651"/>
            <a:ext cx="12192000" cy="461665"/>
          </a:xfrm>
          <a:prstGeom prst="rect">
            <a:avLst/>
          </a:prstGeom>
          <a:solidFill>
            <a:schemeClr val="bg1"/>
          </a:solidFill>
          <a:ln w="63500" cmpd="thinThick">
            <a:solidFill>
              <a:schemeClr val="bg1"/>
            </a:solidFill>
          </a:ln>
        </p:spPr>
        <p:txBody>
          <a:bodyPr wrap="square" tIns="91440" bIns="91440" rtlCol="0" anchor="ctr" anchorCtr="0">
            <a:spAutoFit/>
          </a:bodyPr>
          <a:lstStyle/>
          <a:p>
            <a:pPr algn="ctr"/>
            <a:r>
              <a:rPr lang="en-US" sz="1800" b="1" spc="300" dirty="0">
                <a:solidFill>
                  <a:srgbClr val="FFFFFF"/>
                </a:solidFill>
              </a:rPr>
              <a:t>www.transportation.ohio.gov</a:t>
            </a:r>
          </a:p>
        </p:txBody>
      </p:sp>
      <p:sp>
        <p:nvSpPr>
          <p:cNvPr id="1027" name="Rectangle 2"/>
          <p:cNvSpPr>
            <a:spLocks noGrp="1" noChangeArrowheads="1"/>
          </p:cNvSpPr>
          <p:nvPr>
            <p:ph type="title"/>
          </p:nvPr>
        </p:nvSpPr>
        <p:spPr bwMode="auto">
          <a:xfrm>
            <a:off x="609600" y="274638"/>
            <a:ext cx="10972800" cy="1143000"/>
          </a:xfrm>
          <a:prstGeom prst="rect">
            <a:avLst/>
          </a:prstGeom>
          <a:noFill/>
          <a:ln w="63500" cmpd="thinThick">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10972800" y="6324600"/>
            <a:ext cx="609600" cy="365760"/>
          </a:xfrm>
          <a:prstGeom prst="rect">
            <a:avLst/>
          </a:prstGeom>
          <a:noFill/>
          <a:ln w="9525">
            <a:noFill/>
            <a:miter lim="800000"/>
            <a:headEnd/>
            <a:tailEnd/>
          </a:ln>
          <a:effectLst/>
        </p:spPr>
        <p:txBody>
          <a:bodyPr anchor="ctr" anchorCtr="0"/>
          <a:lstStyle/>
          <a:p>
            <a:pPr algn="ctr">
              <a:defRPr/>
            </a:pPr>
            <a:fld id="{E39B0399-9EE4-40D6-92E9-F4A1F2E78343}" type="slidenum">
              <a:rPr lang="en-US" sz="1400" b="0">
                <a:solidFill>
                  <a:srgbClr val="009969"/>
                </a:solidFill>
                <a:latin typeface="Copperplate Gothic Bold" pitchFamily="34" charset="0"/>
              </a:rPr>
              <a:pPr algn="ctr">
                <a:defRPr/>
              </a:pPr>
              <a:t>‹#›</a:t>
            </a:fld>
            <a:endParaRPr lang="en-US" sz="1400" b="0" dirty="0">
              <a:solidFill>
                <a:srgbClr val="009969"/>
              </a:solidFill>
              <a:latin typeface="Copperplate Gothic Bold" pitchFamily="34" charset="0"/>
            </a:endParaRPr>
          </a:p>
        </p:txBody>
      </p:sp>
      <p:sp>
        <p:nvSpPr>
          <p:cNvPr id="7"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819" y="6301740"/>
            <a:ext cx="548640" cy="411480"/>
          </a:xfrm>
          <a:prstGeom prst="rect">
            <a:avLst/>
          </a:prstGeom>
        </p:spPr>
      </p:pic>
    </p:spTree>
    <p:extLst>
      <p:ext uri="{BB962C8B-B14F-4D97-AF65-F5344CB8AC3E}">
        <p14:creationId xmlns:p14="http://schemas.microsoft.com/office/powerpoint/2010/main" val="1398658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dt="0"/>
  <p:txStyles>
    <p:titleStyle>
      <a:lvl1pPr algn="ctr" rtl="0" eaLnBrk="1" fontAlgn="base" hangingPunct="1">
        <a:spcBef>
          <a:spcPct val="0"/>
        </a:spcBef>
        <a:spcAft>
          <a:spcPct val="0"/>
        </a:spcAft>
        <a:defRPr sz="3400" b="0">
          <a:ln>
            <a:noFill/>
          </a:ln>
          <a:solidFill>
            <a:schemeClr val="bg1"/>
          </a:solidFill>
          <a:latin typeface="Copperplate Gothic Bold"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2"/>
        </a:buBlip>
        <a:defRPr sz="3200" b="0">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n-lt"/>
        </a:defRPr>
      </a:lvl2pPr>
      <a:lvl3pPr marL="1143000" indent="-228600" algn="l" rtl="0" eaLnBrk="1" fontAlgn="base" hangingPunct="1">
        <a:spcBef>
          <a:spcPct val="20000"/>
        </a:spcBef>
        <a:spcAft>
          <a:spcPct val="0"/>
        </a:spcAft>
        <a:buFontTx/>
        <a:buBlip>
          <a:blip r:embed="rId12"/>
        </a:buBlip>
        <a:defRPr sz="2400">
          <a:solidFill>
            <a:schemeClr val="bg1"/>
          </a:solidFill>
          <a:latin typeface="+mn-lt"/>
        </a:defRPr>
      </a:lvl3pPr>
      <a:lvl4pPr marL="1600200" indent="-228600" algn="l" rtl="0" eaLnBrk="1" fontAlgn="base" hangingPunct="1">
        <a:spcBef>
          <a:spcPct val="20000"/>
        </a:spcBef>
        <a:spcAft>
          <a:spcPct val="0"/>
        </a:spcAft>
        <a:buFontTx/>
        <a:buBlip>
          <a:blip r:embed="rId12"/>
        </a:buBlip>
        <a:defRPr sz="2000">
          <a:solidFill>
            <a:schemeClr val="bg1"/>
          </a:solidFill>
          <a:latin typeface="+mn-lt"/>
        </a:defRPr>
      </a:lvl4pPr>
      <a:lvl5pPr marL="2057400" indent="-228600" algn="l" rtl="0" eaLnBrk="1" fontAlgn="base" hangingPunct="1">
        <a:spcBef>
          <a:spcPct val="20000"/>
        </a:spcBef>
        <a:spcAft>
          <a:spcPct val="0"/>
        </a:spcAft>
        <a:buFontTx/>
        <a:buBlip>
          <a:blip r:embed="rId1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952" y="6179131"/>
            <a:ext cx="11436096" cy="519536"/>
          </a:xfrm>
          <a:prstGeom prst="rect">
            <a:avLst/>
          </a:prstGeom>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10769600" y="6248399"/>
            <a:ext cx="812800" cy="381000"/>
          </a:xfrm>
          <a:prstGeom prst="rect">
            <a:avLst/>
          </a:prstGeom>
          <a:noFill/>
          <a:ln w="9525">
            <a:noFill/>
            <a:miter lim="800000"/>
            <a:headEnd/>
            <a:tailEnd/>
          </a:ln>
          <a:effectLst/>
        </p:spPr>
        <p:txBody>
          <a:bodyPr tIns="0" bIns="0" anchor="ctr" anchorCtr="0"/>
          <a:lstStyle/>
          <a:p>
            <a:pPr algn="ctr">
              <a:defRPr/>
            </a:pPr>
            <a:fld id="{E39B0399-9EE4-40D6-92E9-F4A1F2E78343}" type="slidenum">
              <a:rPr lang="en-US" sz="1800" b="1">
                <a:solidFill>
                  <a:srgbClr val="009969"/>
                </a:solidFill>
                <a:latin typeface="Georgia" pitchFamily="18" charset="0"/>
              </a:rPr>
              <a:pPr algn="ctr">
                <a:defRPr/>
              </a:pPr>
              <a:t>‹#›</a:t>
            </a:fld>
            <a:endParaRPr lang="en-US" sz="1800"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30809200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0" indent="0" algn="l" rtl="0" eaLnBrk="1" fontAlgn="base" hangingPunct="1">
        <a:spcBef>
          <a:spcPct val="20000"/>
        </a:spcBef>
        <a:spcAft>
          <a:spcPct val="0"/>
        </a:spcAft>
        <a:buFontTx/>
        <a:buNone/>
        <a:defRPr sz="3200" b="1">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j-lt"/>
        </a:defRPr>
      </a:lvl2pPr>
      <a:lvl3pPr marL="1143000" indent="-228600" algn="l" rtl="0" eaLnBrk="1" fontAlgn="base" hangingPunct="1">
        <a:spcBef>
          <a:spcPct val="20000"/>
        </a:spcBef>
        <a:spcAft>
          <a:spcPct val="0"/>
        </a:spcAft>
        <a:buFontTx/>
        <a:buBlip>
          <a:blip r:embed="rId12"/>
        </a:buBlip>
        <a:defRPr sz="2400">
          <a:solidFill>
            <a:schemeClr val="bg1"/>
          </a:solidFill>
          <a:latin typeface="+mj-lt"/>
        </a:defRPr>
      </a:lvl3pPr>
      <a:lvl4pPr marL="1600200" indent="-228600" algn="l" rtl="0" eaLnBrk="1" fontAlgn="base" hangingPunct="1">
        <a:spcBef>
          <a:spcPct val="20000"/>
        </a:spcBef>
        <a:spcAft>
          <a:spcPct val="0"/>
        </a:spcAft>
        <a:buFontTx/>
        <a:buBlip>
          <a:blip r:embed="rId12"/>
        </a:buBlip>
        <a:defRPr sz="2000">
          <a:solidFill>
            <a:schemeClr val="bg1"/>
          </a:solidFill>
          <a:latin typeface="+mj-lt"/>
        </a:defRPr>
      </a:lvl4pPr>
      <a:lvl5pPr marL="2057400" indent="-228600" algn="l" rtl="0" eaLnBrk="1" fontAlgn="base" hangingPunct="1">
        <a:spcBef>
          <a:spcPct val="20000"/>
        </a:spcBef>
        <a:spcAft>
          <a:spcPct val="0"/>
        </a:spcAft>
        <a:buFontTx/>
        <a:buBlip>
          <a:blip r:embed="rId12"/>
        </a:buBlip>
        <a:defRPr sz="2000">
          <a:solidFill>
            <a:schemeClr val="bg1"/>
          </a:solidFill>
          <a:latin typeface="+mj-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7361" y="1262743"/>
            <a:ext cx="7880464" cy="3333206"/>
          </a:xfrm>
        </p:spPr>
        <p:txBody>
          <a:bodyPr>
            <a:noAutofit/>
          </a:bodyPr>
          <a:lstStyle/>
          <a:p>
            <a:r>
              <a:rPr lang="en-US" sz="4800" dirty="0"/>
              <a:t>Roadway BMPs –</a:t>
            </a:r>
            <a:br>
              <a:rPr lang="en-US" sz="4800" dirty="0"/>
            </a:br>
            <a:r>
              <a:rPr lang="en-US" sz="4800" dirty="0"/>
              <a:t>Common Design Errors</a:t>
            </a:r>
          </a:p>
        </p:txBody>
      </p:sp>
    </p:spTree>
    <p:extLst>
      <p:ext uri="{BB962C8B-B14F-4D97-AF65-F5344CB8AC3E}">
        <p14:creationId xmlns:p14="http://schemas.microsoft.com/office/powerpoint/2010/main" val="181434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 Disturbing Area (EDA)</a:t>
            </a:r>
          </a:p>
        </p:txBody>
      </p:sp>
      <p:sp>
        <p:nvSpPr>
          <p:cNvPr id="3" name="Content Placeholder 2"/>
          <p:cNvSpPr>
            <a:spLocks noGrp="1"/>
          </p:cNvSpPr>
          <p:nvPr>
            <p:ph idx="1"/>
          </p:nvPr>
        </p:nvSpPr>
        <p:spPr/>
        <p:txBody>
          <a:bodyPr/>
          <a:lstStyle/>
          <a:p>
            <a:r>
              <a:rPr lang="en-US" dirty="0"/>
              <a:t>L&amp;D:</a:t>
            </a:r>
          </a:p>
          <a:p>
            <a:pPr marL="457200" lvl="1" indent="0">
              <a:buNone/>
            </a:pPr>
            <a:r>
              <a:rPr lang="en-US" dirty="0"/>
              <a:t>Project EDA:  EDA that occurs within the project construction limits</a:t>
            </a:r>
          </a:p>
          <a:p>
            <a:pPr marL="457200" lvl="1" indent="0">
              <a:buNone/>
            </a:pPr>
            <a:endParaRPr lang="en-US" dirty="0"/>
          </a:p>
          <a:p>
            <a:pPr marL="457200" lvl="1" indent="0">
              <a:buNone/>
            </a:pPr>
            <a:r>
              <a:rPr lang="en-US" dirty="0"/>
              <a:t>Contractor EDA:  EDA from </a:t>
            </a:r>
            <a:r>
              <a:rPr lang="en-US" u="sng" dirty="0"/>
              <a:t>support activity</a:t>
            </a:r>
            <a:r>
              <a:rPr lang="en-US" dirty="0"/>
              <a:t> sources such as field offices, batch plants, borrow/waste pits, and temporary access routes.</a:t>
            </a:r>
          </a:p>
          <a:p>
            <a:pPr marL="457200" lvl="1" indent="0">
              <a:buNone/>
            </a:pPr>
            <a:endParaRPr lang="en-US" dirty="0"/>
          </a:p>
          <a:p>
            <a:pPr marL="457200" lvl="1" indent="0">
              <a:buNone/>
            </a:pPr>
            <a:r>
              <a:rPr lang="en-US" dirty="0"/>
              <a:t>Total EDA = Project EDA + Contractor EDA</a:t>
            </a:r>
          </a:p>
        </p:txBody>
      </p:sp>
    </p:spTree>
    <p:extLst>
      <p:ext uri="{BB962C8B-B14F-4D97-AF65-F5344CB8AC3E}">
        <p14:creationId xmlns:p14="http://schemas.microsoft.com/office/powerpoint/2010/main" val="424016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 Disturbing Area (EDA)</a:t>
            </a:r>
          </a:p>
        </p:txBody>
      </p:sp>
      <p:sp>
        <p:nvSpPr>
          <p:cNvPr id="3" name="Content Placeholder 2"/>
          <p:cNvSpPr>
            <a:spLocks noGrp="1"/>
          </p:cNvSpPr>
          <p:nvPr>
            <p:ph idx="1"/>
          </p:nvPr>
        </p:nvSpPr>
        <p:spPr/>
        <p:txBody>
          <a:bodyPr/>
          <a:lstStyle/>
          <a:p>
            <a:r>
              <a:rPr lang="en-US" sz="2400" dirty="0"/>
              <a:t>Total EDA = Project EDA + Contractor EDA</a:t>
            </a:r>
          </a:p>
          <a:p>
            <a:endParaRPr lang="en-US" sz="1200" dirty="0"/>
          </a:p>
          <a:p>
            <a:r>
              <a:rPr lang="en-US" sz="2400" dirty="0"/>
              <a:t>When Total EDA &gt;= 1ac; NOI required</a:t>
            </a:r>
          </a:p>
          <a:p>
            <a:endParaRPr lang="en-US" sz="1200" dirty="0"/>
          </a:p>
          <a:p>
            <a:r>
              <a:rPr lang="en-US" sz="2400" dirty="0"/>
              <a:t>When Project EDA &gt;= 1ac; BMP required</a:t>
            </a:r>
          </a:p>
          <a:p>
            <a:r>
              <a:rPr lang="en-US" sz="2400" dirty="0"/>
              <a:t>Treatment Requirements based on Project EDA (not Total EDA)</a:t>
            </a:r>
          </a:p>
          <a:p>
            <a:endParaRPr lang="en-US" sz="1200" dirty="0"/>
          </a:p>
          <a:p>
            <a:r>
              <a:rPr lang="en-US" sz="2400" dirty="0"/>
              <a:t>Example</a:t>
            </a:r>
          </a:p>
          <a:p>
            <a:pPr lvl="1"/>
            <a:r>
              <a:rPr lang="en-US" sz="2000" dirty="0"/>
              <a:t>Project EDA = 0.9 ac</a:t>
            </a:r>
          </a:p>
          <a:p>
            <a:pPr lvl="1"/>
            <a:r>
              <a:rPr lang="en-US" sz="2000" dirty="0"/>
              <a:t>Contractor EDA = 0.15 ac</a:t>
            </a:r>
          </a:p>
          <a:p>
            <a:pPr lvl="1"/>
            <a:r>
              <a:rPr lang="en-US" sz="2000" dirty="0"/>
              <a:t>Total EDA = 1.05 ac</a:t>
            </a:r>
          </a:p>
          <a:p>
            <a:pPr lvl="1"/>
            <a:r>
              <a:rPr lang="en-US" sz="2000" dirty="0"/>
              <a:t>NOI required</a:t>
            </a:r>
          </a:p>
          <a:p>
            <a:pPr lvl="1"/>
            <a:r>
              <a:rPr lang="en-US" sz="2000" dirty="0"/>
              <a:t>Post-construction BMP </a:t>
            </a:r>
            <a:r>
              <a:rPr lang="en-US" sz="2000" u="sng" dirty="0"/>
              <a:t>not required</a:t>
            </a:r>
          </a:p>
        </p:txBody>
      </p:sp>
    </p:spTree>
    <p:extLst>
      <p:ext uri="{BB962C8B-B14F-4D97-AF65-F5344CB8AC3E}">
        <p14:creationId xmlns:p14="http://schemas.microsoft.com/office/powerpoint/2010/main" val="295400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t>Earth Disturbing Area (EDA)</a:t>
            </a:r>
          </a:p>
          <a:p>
            <a:r>
              <a:rPr lang="en-US" dirty="0">
                <a:solidFill>
                  <a:srgbClr val="FFFF00"/>
                </a:solidFill>
              </a:rPr>
              <a:t>Impervious Area</a:t>
            </a:r>
          </a:p>
          <a:p>
            <a:r>
              <a:rPr lang="en-US" dirty="0"/>
              <a:t>Treatment Requirements and Treatment Credit</a:t>
            </a:r>
          </a:p>
          <a:p>
            <a:r>
              <a:rPr lang="en-US" dirty="0"/>
              <a:t>Quality vs. Quantity Treatment</a:t>
            </a:r>
          </a:p>
          <a:p>
            <a:r>
              <a:rPr lang="en-US" dirty="0"/>
              <a:t>Manufactured Systems</a:t>
            </a:r>
          </a:p>
          <a:p>
            <a:r>
              <a:rPr lang="en-US" dirty="0"/>
              <a:t>Projects that Don’t Require Post-Construction BMPs</a:t>
            </a:r>
          </a:p>
        </p:txBody>
      </p:sp>
    </p:spTree>
    <p:extLst>
      <p:ext uri="{BB962C8B-B14F-4D97-AF65-F5344CB8AC3E}">
        <p14:creationId xmlns:p14="http://schemas.microsoft.com/office/powerpoint/2010/main" val="220323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Impervious Area</a:t>
            </a:r>
          </a:p>
        </p:txBody>
      </p:sp>
      <p:sp>
        <p:nvSpPr>
          <p:cNvPr id="3" name="Content Placeholder 2"/>
          <p:cNvSpPr>
            <a:spLocks noGrp="1"/>
          </p:cNvSpPr>
          <p:nvPr>
            <p:ph idx="1"/>
          </p:nvPr>
        </p:nvSpPr>
        <p:spPr/>
        <p:txBody>
          <a:bodyPr/>
          <a:lstStyle/>
          <a:p>
            <a:r>
              <a:rPr lang="en-US" dirty="0"/>
              <a:t>For post-construction BMP calculations:  consider all area within </a:t>
            </a:r>
            <a:r>
              <a:rPr lang="en-US" u="sng" dirty="0"/>
              <a:t>existing</a:t>
            </a:r>
            <a:r>
              <a:rPr lang="en-US" dirty="0"/>
              <a:t> right-of-way to be impervious, even grassy areas.</a:t>
            </a:r>
          </a:p>
          <a:p>
            <a:endParaRPr lang="en-US" dirty="0"/>
          </a:p>
          <a:p>
            <a:r>
              <a:rPr lang="en-US" dirty="0"/>
              <a:t>In </a:t>
            </a:r>
            <a:r>
              <a:rPr lang="en-US" u="sng" dirty="0"/>
              <a:t>new</a:t>
            </a:r>
            <a:r>
              <a:rPr lang="en-US" dirty="0"/>
              <a:t> right-of-way, grass is considered pervious and paved area is considered impervious</a:t>
            </a:r>
          </a:p>
        </p:txBody>
      </p:sp>
    </p:spTree>
    <p:extLst>
      <p:ext uri="{BB962C8B-B14F-4D97-AF65-F5344CB8AC3E}">
        <p14:creationId xmlns:p14="http://schemas.microsoft.com/office/powerpoint/2010/main" val="182267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Impervious Area</a:t>
            </a:r>
          </a:p>
        </p:txBody>
      </p:sp>
      <p:sp>
        <p:nvSpPr>
          <p:cNvPr id="3" name="Content Placeholder 2"/>
          <p:cNvSpPr>
            <a:spLocks noGrp="1"/>
          </p:cNvSpPr>
          <p:nvPr>
            <p:ph idx="1"/>
          </p:nvPr>
        </p:nvSpPr>
        <p:spPr/>
        <p:txBody>
          <a:bodyPr/>
          <a:lstStyle/>
          <a:p>
            <a:endParaRPr lang="en-US" dirty="0"/>
          </a:p>
        </p:txBody>
      </p:sp>
      <p:pic>
        <p:nvPicPr>
          <p:cNvPr id="4" name="Content Placeholder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64684" y="1600203"/>
            <a:ext cx="7190441" cy="4525963"/>
          </a:xfrm>
          <a:prstGeom prst="rect">
            <a:avLst/>
          </a:prstGeom>
          <a:noFill/>
          <a:ln w="9525">
            <a:solidFill>
              <a:srgbClr val="B22062"/>
            </a:solidFill>
            <a:miter lim="800000"/>
            <a:headEnd/>
            <a:tailEnd/>
          </a:ln>
        </p:spPr>
      </p:pic>
      <p:sp>
        <p:nvSpPr>
          <p:cNvPr id="5" name="Rectangle 4"/>
          <p:cNvSpPr/>
          <p:nvPr/>
        </p:nvSpPr>
        <p:spPr>
          <a:xfrm>
            <a:off x="3097876" y="3733803"/>
            <a:ext cx="4114800" cy="334814"/>
          </a:xfrm>
          <a:prstGeom prst="rect">
            <a:avLst/>
          </a:prstGeom>
          <a:pattFill prst="wdUpDiag">
            <a:fgClr>
              <a:schemeClr val="accent1"/>
            </a:fgClr>
            <a:bgClr>
              <a:schemeClr val="bg1"/>
            </a:bgClr>
          </a:pattFill>
          <a:ln>
            <a:solidFill>
              <a:schemeClr val="accent1">
                <a:shade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Aix</a:t>
            </a:r>
          </a:p>
        </p:txBody>
      </p:sp>
      <p:sp>
        <p:nvSpPr>
          <p:cNvPr id="6" name="Freeform 5"/>
          <p:cNvSpPr/>
          <p:nvPr/>
        </p:nvSpPr>
        <p:spPr>
          <a:xfrm>
            <a:off x="4215951" y="3211085"/>
            <a:ext cx="2427005" cy="521294"/>
          </a:xfrm>
          <a:custGeom>
            <a:avLst/>
            <a:gdLst>
              <a:gd name="connsiteX0" fmla="*/ 0 w 2427005"/>
              <a:gd name="connsiteY0" fmla="*/ 512748 h 521294"/>
              <a:gd name="connsiteX1" fmla="*/ 828942 w 2427005"/>
              <a:gd name="connsiteY1" fmla="*/ 85458 h 521294"/>
              <a:gd name="connsiteX2" fmla="*/ 914400 w 2427005"/>
              <a:gd name="connsiteY2" fmla="*/ 51275 h 521294"/>
              <a:gd name="connsiteX3" fmla="*/ 982766 w 2427005"/>
              <a:gd name="connsiteY3" fmla="*/ 25638 h 521294"/>
              <a:gd name="connsiteX4" fmla="*/ 1042587 w 2427005"/>
              <a:gd name="connsiteY4" fmla="*/ 8546 h 521294"/>
              <a:gd name="connsiteX5" fmla="*/ 1110953 w 2427005"/>
              <a:gd name="connsiteY5" fmla="*/ 0 h 521294"/>
              <a:gd name="connsiteX6" fmla="*/ 1196411 w 2427005"/>
              <a:gd name="connsiteY6" fmla="*/ 0 h 521294"/>
              <a:gd name="connsiteX7" fmla="*/ 1290415 w 2427005"/>
              <a:gd name="connsiteY7" fmla="*/ 0 h 521294"/>
              <a:gd name="connsiteX8" fmla="*/ 1358781 w 2427005"/>
              <a:gd name="connsiteY8" fmla="*/ 17092 h 521294"/>
              <a:gd name="connsiteX9" fmla="*/ 1444239 w 2427005"/>
              <a:gd name="connsiteY9" fmla="*/ 34183 h 521294"/>
              <a:gd name="connsiteX10" fmla="*/ 1521151 w 2427005"/>
              <a:gd name="connsiteY10" fmla="*/ 59821 h 521294"/>
              <a:gd name="connsiteX11" fmla="*/ 2427005 w 2427005"/>
              <a:gd name="connsiteY11" fmla="*/ 521294 h 521294"/>
              <a:gd name="connsiteX12" fmla="*/ 2033899 w 2427005"/>
              <a:gd name="connsiteY12" fmla="*/ 521294 h 521294"/>
              <a:gd name="connsiteX13" fmla="*/ 1512605 w 2427005"/>
              <a:gd name="connsiteY13" fmla="*/ 247828 h 521294"/>
              <a:gd name="connsiteX14" fmla="*/ 1444239 w 2427005"/>
              <a:gd name="connsiteY14" fmla="*/ 230737 h 521294"/>
              <a:gd name="connsiteX15" fmla="*/ 1367327 w 2427005"/>
              <a:gd name="connsiteY15" fmla="*/ 213645 h 521294"/>
              <a:gd name="connsiteX16" fmla="*/ 1273323 w 2427005"/>
              <a:gd name="connsiteY16" fmla="*/ 196554 h 521294"/>
              <a:gd name="connsiteX17" fmla="*/ 1196411 w 2427005"/>
              <a:gd name="connsiteY17" fmla="*/ 196554 h 521294"/>
              <a:gd name="connsiteX18" fmla="*/ 1119499 w 2427005"/>
              <a:gd name="connsiteY18" fmla="*/ 205099 h 521294"/>
              <a:gd name="connsiteX19" fmla="*/ 1042587 w 2427005"/>
              <a:gd name="connsiteY19" fmla="*/ 213645 h 521294"/>
              <a:gd name="connsiteX20" fmla="*/ 982766 w 2427005"/>
              <a:gd name="connsiteY20" fmla="*/ 230737 h 521294"/>
              <a:gd name="connsiteX21" fmla="*/ 931491 w 2427005"/>
              <a:gd name="connsiteY21" fmla="*/ 247828 h 521294"/>
              <a:gd name="connsiteX22" fmla="*/ 393106 w 2427005"/>
              <a:gd name="connsiteY22" fmla="*/ 521294 h 521294"/>
              <a:gd name="connsiteX23" fmla="*/ 0 w 2427005"/>
              <a:gd name="connsiteY23" fmla="*/ 512748 h 52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7005" h="521294">
                <a:moveTo>
                  <a:pt x="0" y="512748"/>
                </a:moveTo>
                <a:lnTo>
                  <a:pt x="828942" y="85458"/>
                </a:lnTo>
                <a:lnTo>
                  <a:pt x="914400" y="51275"/>
                </a:lnTo>
                <a:lnTo>
                  <a:pt x="982766" y="25638"/>
                </a:lnTo>
                <a:lnTo>
                  <a:pt x="1042587" y="8546"/>
                </a:lnTo>
                <a:lnTo>
                  <a:pt x="1110953" y="0"/>
                </a:lnTo>
                <a:lnTo>
                  <a:pt x="1196411" y="0"/>
                </a:lnTo>
                <a:lnTo>
                  <a:pt x="1290415" y="0"/>
                </a:lnTo>
                <a:lnTo>
                  <a:pt x="1358781" y="17092"/>
                </a:lnTo>
                <a:lnTo>
                  <a:pt x="1444239" y="34183"/>
                </a:lnTo>
                <a:lnTo>
                  <a:pt x="1521151" y="59821"/>
                </a:lnTo>
                <a:lnTo>
                  <a:pt x="2427005" y="521294"/>
                </a:lnTo>
                <a:lnTo>
                  <a:pt x="2033899" y="521294"/>
                </a:lnTo>
                <a:lnTo>
                  <a:pt x="1512605" y="247828"/>
                </a:lnTo>
                <a:lnTo>
                  <a:pt x="1444239" y="230737"/>
                </a:lnTo>
                <a:lnTo>
                  <a:pt x="1367327" y="213645"/>
                </a:lnTo>
                <a:lnTo>
                  <a:pt x="1273323" y="196554"/>
                </a:lnTo>
                <a:lnTo>
                  <a:pt x="1196411" y="196554"/>
                </a:lnTo>
                <a:lnTo>
                  <a:pt x="1119499" y="205099"/>
                </a:lnTo>
                <a:lnTo>
                  <a:pt x="1042587" y="213645"/>
                </a:lnTo>
                <a:lnTo>
                  <a:pt x="982766" y="230737"/>
                </a:lnTo>
                <a:lnTo>
                  <a:pt x="931491" y="247828"/>
                </a:lnTo>
                <a:lnTo>
                  <a:pt x="393106" y="521294"/>
                </a:lnTo>
                <a:lnTo>
                  <a:pt x="0" y="512748"/>
                </a:lnTo>
                <a:close/>
              </a:path>
            </a:pathLst>
          </a:custGeom>
          <a:pattFill prst="wdDnDiag">
            <a:fgClr>
              <a:schemeClr val="accent1"/>
            </a:fgClr>
            <a:bgClr>
              <a:schemeClr val="bg1"/>
            </a:bgClr>
          </a:pattFill>
          <a:ln>
            <a:solidFill>
              <a:schemeClr val="accent1">
                <a:shade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207277" y="3139322"/>
            <a:ext cx="444352" cy="307777"/>
          </a:xfrm>
          <a:prstGeom prst="rect">
            <a:avLst/>
          </a:prstGeom>
          <a:noFill/>
        </p:spPr>
        <p:txBody>
          <a:bodyPr wrap="none" rtlCol="0">
            <a:spAutoFit/>
          </a:bodyPr>
          <a:lstStyle/>
          <a:p>
            <a:r>
              <a:rPr lang="en-US" sz="1400" dirty="0"/>
              <a:t>Ain</a:t>
            </a:r>
          </a:p>
        </p:txBody>
      </p:sp>
      <p:cxnSp>
        <p:nvCxnSpPr>
          <p:cNvPr id="8" name="Straight Connector 7"/>
          <p:cNvCxnSpPr/>
          <p:nvPr/>
        </p:nvCxnSpPr>
        <p:spPr>
          <a:xfrm flipV="1">
            <a:off x="4012278" y="3723241"/>
            <a:ext cx="7543" cy="9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0"/>
          </p:cNvCxnSpPr>
          <p:nvPr/>
        </p:nvCxnSpPr>
        <p:spPr>
          <a:xfrm flipH="1">
            <a:off x="5146396" y="3733803"/>
            <a:ext cx="8880" cy="13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54401" y="3603448"/>
            <a:ext cx="550151" cy="215444"/>
          </a:xfrm>
          <a:prstGeom prst="rect">
            <a:avLst/>
          </a:prstGeom>
          <a:noFill/>
        </p:spPr>
        <p:txBody>
          <a:bodyPr wrap="none" rtlCol="0">
            <a:spAutoFit/>
          </a:bodyPr>
          <a:lstStyle/>
          <a:p>
            <a:r>
              <a:rPr lang="en-US" sz="800" dirty="0"/>
              <a:t>EX R/W</a:t>
            </a:r>
          </a:p>
        </p:txBody>
      </p:sp>
      <p:sp>
        <p:nvSpPr>
          <p:cNvPr id="11" name="TextBox 10"/>
          <p:cNvSpPr txBox="1"/>
          <p:nvPr/>
        </p:nvSpPr>
        <p:spPr>
          <a:xfrm>
            <a:off x="4549425" y="3624573"/>
            <a:ext cx="550151" cy="215444"/>
          </a:xfrm>
          <a:prstGeom prst="rect">
            <a:avLst/>
          </a:prstGeom>
          <a:noFill/>
        </p:spPr>
        <p:txBody>
          <a:bodyPr wrap="none" rtlCol="0">
            <a:spAutoFit/>
          </a:bodyPr>
          <a:lstStyle/>
          <a:p>
            <a:r>
              <a:rPr lang="en-US" sz="800" dirty="0"/>
              <a:t>EX R/W</a:t>
            </a:r>
          </a:p>
        </p:txBody>
      </p:sp>
      <p:sp>
        <p:nvSpPr>
          <p:cNvPr id="12" name="TextBox 11"/>
          <p:cNvSpPr txBox="1"/>
          <p:nvPr/>
        </p:nvSpPr>
        <p:spPr>
          <a:xfrm>
            <a:off x="5578235" y="3625955"/>
            <a:ext cx="550151" cy="215444"/>
          </a:xfrm>
          <a:prstGeom prst="rect">
            <a:avLst/>
          </a:prstGeom>
          <a:noFill/>
        </p:spPr>
        <p:txBody>
          <a:bodyPr wrap="none" rtlCol="0">
            <a:spAutoFit/>
          </a:bodyPr>
          <a:lstStyle/>
          <a:p>
            <a:r>
              <a:rPr lang="en-US" sz="800" dirty="0"/>
              <a:t>EX R/W</a:t>
            </a:r>
          </a:p>
        </p:txBody>
      </p:sp>
      <p:sp>
        <p:nvSpPr>
          <p:cNvPr id="13" name="TextBox 12"/>
          <p:cNvSpPr txBox="1"/>
          <p:nvPr/>
        </p:nvSpPr>
        <p:spPr>
          <a:xfrm>
            <a:off x="6594695" y="3615519"/>
            <a:ext cx="550151" cy="215444"/>
          </a:xfrm>
          <a:prstGeom prst="rect">
            <a:avLst/>
          </a:prstGeom>
          <a:noFill/>
        </p:spPr>
        <p:txBody>
          <a:bodyPr wrap="none" rtlCol="0">
            <a:spAutoFit/>
          </a:bodyPr>
          <a:lstStyle/>
          <a:p>
            <a:r>
              <a:rPr lang="en-US" sz="800" dirty="0"/>
              <a:t>EX R/W</a:t>
            </a:r>
          </a:p>
        </p:txBody>
      </p:sp>
      <p:sp>
        <p:nvSpPr>
          <p:cNvPr id="14" name="TextBox 13"/>
          <p:cNvSpPr txBox="1"/>
          <p:nvPr/>
        </p:nvSpPr>
        <p:spPr>
          <a:xfrm>
            <a:off x="3554179" y="3968275"/>
            <a:ext cx="550151" cy="215444"/>
          </a:xfrm>
          <a:prstGeom prst="rect">
            <a:avLst/>
          </a:prstGeom>
          <a:noFill/>
        </p:spPr>
        <p:txBody>
          <a:bodyPr wrap="none" rtlCol="0">
            <a:spAutoFit/>
          </a:bodyPr>
          <a:lstStyle/>
          <a:p>
            <a:r>
              <a:rPr lang="en-US" sz="800" dirty="0"/>
              <a:t>EX R/W</a:t>
            </a:r>
          </a:p>
        </p:txBody>
      </p:sp>
      <p:sp>
        <p:nvSpPr>
          <p:cNvPr id="15" name="TextBox 14"/>
          <p:cNvSpPr txBox="1"/>
          <p:nvPr/>
        </p:nvSpPr>
        <p:spPr>
          <a:xfrm>
            <a:off x="4560633" y="3983528"/>
            <a:ext cx="550151" cy="215444"/>
          </a:xfrm>
          <a:prstGeom prst="rect">
            <a:avLst/>
          </a:prstGeom>
          <a:noFill/>
        </p:spPr>
        <p:txBody>
          <a:bodyPr wrap="none" rtlCol="0">
            <a:spAutoFit/>
          </a:bodyPr>
          <a:lstStyle/>
          <a:p>
            <a:r>
              <a:rPr lang="en-US" sz="800" dirty="0"/>
              <a:t>EX R/W</a:t>
            </a:r>
          </a:p>
        </p:txBody>
      </p:sp>
      <p:sp>
        <p:nvSpPr>
          <p:cNvPr id="16" name="TextBox 15"/>
          <p:cNvSpPr txBox="1"/>
          <p:nvPr/>
        </p:nvSpPr>
        <p:spPr>
          <a:xfrm>
            <a:off x="5567087" y="3973392"/>
            <a:ext cx="550151" cy="215444"/>
          </a:xfrm>
          <a:prstGeom prst="rect">
            <a:avLst/>
          </a:prstGeom>
          <a:noFill/>
        </p:spPr>
        <p:txBody>
          <a:bodyPr wrap="none" rtlCol="0">
            <a:spAutoFit/>
          </a:bodyPr>
          <a:lstStyle/>
          <a:p>
            <a:r>
              <a:rPr lang="en-US" sz="800" dirty="0"/>
              <a:t>EX R/W</a:t>
            </a:r>
          </a:p>
        </p:txBody>
      </p:sp>
      <p:sp>
        <p:nvSpPr>
          <p:cNvPr id="17" name="TextBox 16"/>
          <p:cNvSpPr txBox="1"/>
          <p:nvPr/>
        </p:nvSpPr>
        <p:spPr>
          <a:xfrm>
            <a:off x="6586342" y="3983528"/>
            <a:ext cx="550151" cy="215444"/>
          </a:xfrm>
          <a:prstGeom prst="rect">
            <a:avLst/>
          </a:prstGeom>
          <a:noFill/>
        </p:spPr>
        <p:txBody>
          <a:bodyPr wrap="none" rtlCol="0">
            <a:spAutoFit/>
          </a:bodyPr>
          <a:lstStyle/>
          <a:p>
            <a:r>
              <a:rPr lang="en-US" sz="800" dirty="0"/>
              <a:t>EX R/W</a:t>
            </a:r>
          </a:p>
        </p:txBody>
      </p:sp>
      <p:sp>
        <p:nvSpPr>
          <p:cNvPr id="18" name="TextBox 17"/>
          <p:cNvSpPr txBox="1"/>
          <p:nvPr/>
        </p:nvSpPr>
        <p:spPr>
          <a:xfrm rot="1350893">
            <a:off x="5592623" y="3088672"/>
            <a:ext cx="412292" cy="215444"/>
          </a:xfrm>
          <a:prstGeom prst="rect">
            <a:avLst/>
          </a:prstGeom>
          <a:noFill/>
        </p:spPr>
        <p:txBody>
          <a:bodyPr wrap="none" rtlCol="0">
            <a:spAutoFit/>
          </a:bodyPr>
          <a:lstStyle/>
          <a:p>
            <a:r>
              <a:rPr lang="en-US" sz="800" dirty="0"/>
              <a:t> R/W</a:t>
            </a:r>
          </a:p>
        </p:txBody>
      </p:sp>
    </p:spTree>
    <p:extLst>
      <p:ext uri="{BB962C8B-B14F-4D97-AF65-F5344CB8AC3E}">
        <p14:creationId xmlns:p14="http://schemas.microsoft.com/office/powerpoint/2010/main" val="20523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t>Earth Disturbing Area (EDA)</a:t>
            </a:r>
          </a:p>
          <a:p>
            <a:r>
              <a:rPr lang="en-US" dirty="0"/>
              <a:t>Impervious Area</a:t>
            </a:r>
          </a:p>
          <a:p>
            <a:r>
              <a:rPr lang="en-US" dirty="0">
                <a:solidFill>
                  <a:srgbClr val="FFFF00"/>
                </a:solidFill>
              </a:rPr>
              <a:t>Treatment Requirements and Treatment Credit</a:t>
            </a:r>
          </a:p>
          <a:p>
            <a:r>
              <a:rPr lang="en-US" dirty="0"/>
              <a:t>Quality vs. Quantity Treatment</a:t>
            </a:r>
          </a:p>
          <a:p>
            <a:r>
              <a:rPr lang="en-US" dirty="0"/>
              <a:t>Manufactured Systems</a:t>
            </a:r>
          </a:p>
          <a:p>
            <a:r>
              <a:rPr lang="en-US" dirty="0"/>
              <a:t>Projects that Don’t Require Post-Construction BMPs</a:t>
            </a:r>
          </a:p>
        </p:txBody>
      </p:sp>
    </p:spTree>
    <p:extLst>
      <p:ext uri="{BB962C8B-B14F-4D97-AF65-F5344CB8AC3E}">
        <p14:creationId xmlns:p14="http://schemas.microsoft.com/office/powerpoint/2010/main" val="224198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Requirements &amp; Treatment Credit</a:t>
            </a:r>
          </a:p>
        </p:txBody>
      </p:sp>
      <p:sp>
        <p:nvSpPr>
          <p:cNvPr id="3" name="Content Placeholder 2"/>
          <p:cNvSpPr>
            <a:spLocks noGrp="1"/>
          </p:cNvSpPr>
          <p:nvPr>
            <p:ph idx="1"/>
          </p:nvPr>
        </p:nvSpPr>
        <p:spPr/>
        <p:txBody>
          <a:bodyPr/>
          <a:lstStyle/>
          <a:p>
            <a:r>
              <a:rPr lang="en-US" dirty="0"/>
              <a:t>Ohio EPA:  based on WQ</a:t>
            </a:r>
            <a:r>
              <a:rPr lang="en-US" baseline="-25000" dirty="0"/>
              <a:t>V</a:t>
            </a:r>
          </a:p>
          <a:p>
            <a:endParaRPr lang="en-US" sz="1800" dirty="0"/>
          </a:p>
          <a:p>
            <a:r>
              <a:rPr lang="en-US" dirty="0"/>
              <a:t>ODOT L&amp;D:  based on Area</a:t>
            </a:r>
          </a:p>
          <a:p>
            <a:pPr lvl="1"/>
            <a:r>
              <a:rPr lang="en-US" dirty="0"/>
              <a:t>Required Treatment = </a:t>
            </a:r>
            <a:r>
              <a:rPr lang="en-US" u="sng" dirty="0"/>
              <a:t>Project</a:t>
            </a:r>
            <a:r>
              <a:rPr lang="en-US" dirty="0"/>
              <a:t> EDA * T%</a:t>
            </a:r>
          </a:p>
          <a:p>
            <a:pPr lvl="1"/>
            <a:r>
              <a:rPr lang="en-US" dirty="0"/>
              <a:t>Treatment credit only for area within right-of-way</a:t>
            </a:r>
          </a:p>
          <a:p>
            <a:pPr lvl="1"/>
            <a:r>
              <a:rPr lang="en-US" dirty="0"/>
              <a:t>Credit given to all right-of-way area, not just disturbed area</a:t>
            </a:r>
          </a:p>
          <a:p>
            <a:pPr lvl="1"/>
            <a:r>
              <a:rPr lang="en-US" dirty="0"/>
              <a:t>BMPs sized for full tributary area</a:t>
            </a:r>
          </a:p>
        </p:txBody>
      </p:sp>
    </p:spTree>
    <p:extLst>
      <p:ext uri="{BB962C8B-B14F-4D97-AF65-F5344CB8AC3E}">
        <p14:creationId xmlns:p14="http://schemas.microsoft.com/office/powerpoint/2010/main" val="120717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Requirements &amp; Treatment Credit</a:t>
            </a:r>
          </a:p>
        </p:txBody>
      </p:sp>
      <p:sp>
        <p:nvSpPr>
          <p:cNvPr id="3" name="Content Placeholder 2"/>
          <p:cNvSpPr>
            <a:spLocks noGrp="1"/>
          </p:cNvSpPr>
          <p:nvPr>
            <p:ph idx="1"/>
          </p:nvPr>
        </p:nvSpPr>
        <p:spPr/>
        <p:txBody>
          <a:bodyPr/>
          <a:lstStyle/>
          <a:p>
            <a:endParaRPr lang="en-US" dirty="0"/>
          </a:p>
        </p:txBody>
      </p:sp>
      <p:pic>
        <p:nvPicPr>
          <p:cNvPr id="4" name="Content Placeholder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14004" y="1478132"/>
            <a:ext cx="7400845" cy="4525963"/>
          </a:xfrm>
          <a:prstGeom prst="rect">
            <a:avLst/>
          </a:prstGeom>
          <a:noFill/>
          <a:ln w="9525">
            <a:noFill/>
            <a:miter lim="800000"/>
            <a:headEnd/>
            <a:tailEnd/>
          </a:ln>
        </p:spPr>
      </p:pic>
      <p:sp>
        <p:nvSpPr>
          <p:cNvPr id="5" name="Freeform 4"/>
          <p:cNvSpPr/>
          <p:nvPr/>
        </p:nvSpPr>
        <p:spPr>
          <a:xfrm>
            <a:off x="2242535" y="2071134"/>
            <a:ext cx="2725093" cy="3630440"/>
          </a:xfrm>
          <a:custGeom>
            <a:avLst/>
            <a:gdLst>
              <a:gd name="connsiteX0" fmla="*/ 1376126 w 2725093"/>
              <a:gd name="connsiteY0" fmla="*/ 0 h 3630440"/>
              <a:gd name="connsiteX1" fmla="*/ 0 w 2725093"/>
              <a:gd name="connsiteY1" fmla="*/ 1530036 h 3630440"/>
              <a:gd name="connsiteX2" fmla="*/ 72427 w 2725093"/>
              <a:gd name="connsiteY2" fmla="*/ 3005750 h 3630440"/>
              <a:gd name="connsiteX3" fmla="*/ 488887 w 2725093"/>
              <a:gd name="connsiteY3" fmla="*/ 3594226 h 3630440"/>
              <a:gd name="connsiteX4" fmla="*/ 2725093 w 2725093"/>
              <a:gd name="connsiteY4" fmla="*/ 3630440 h 3630440"/>
              <a:gd name="connsiteX5" fmla="*/ 2317687 w 2725093"/>
              <a:gd name="connsiteY5" fmla="*/ 1901228 h 3630440"/>
              <a:gd name="connsiteX6" fmla="*/ 2018922 w 2725093"/>
              <a:gd name="connsiteY6" fmla="*/ 1267485 h 3630440"/>
              <a:gd name="connsiteX7" fmla="*/ 2209045 w 2725093"/>
              <a:gd name="connsiteY7" fmla="*/ 724277 h 3630440"/>
              <a:gd name="connsiteX8" fmla="*/ 2055136 w 2725093"/>
              <a:gd name="connsiteY8" fmla="*/ 208230 h 3630440"/>
              <a:gd name="connsiteX9" fmla="*/ 1376126 w 2725093"/>
              <a:gd name="connsiteY9" fmla="*/ 0 h 363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5093" h="3630440">
                <a:moveTo>
                  <a:pt x="1376126" y="0"/>
                </a:moveTo>
                <a:lnTo>
                  <a:pt x="0" y="1530036"/>
                </a:lnTo>
                <a:lnTo>
                  <a:pt x="72427" y="3005750"/>
                </a:lnTo>
                <a:lnTo>
                  <a:pt x="488887" y="3594226"/>
                </a:lnTo>
                <a:lnTo>
                  <a:pt x="2725093" y="3630440"/>
                </a:lnTo>
                <a:lnTo>
                  <a:pt x="2317687" y="1901228"/>
                </a:lnTo>
                <a:lnTo>
                  <a:pt x="2018922" y="1267485"/>
                </a:lnTo>
                <a:lnTo>
                  <a:pt x="2209045" y="724277"/>
                </a:lnTo>
                <a:lnTo>
                  <a:pt x="2055136" y="208230"/>
                </a:lnTo>
                <a:lnTo>
                  <a:pt x="1376126" y="0"/>
                </a:lnTo>
                <a:close/>
              </a:path>
            </a:pathLst>
          </a:cu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3622484" y="1498452"/>
            <a:ext cx="5415280" cy="4429760"/>
          </a:xfrm>
          <a:custGeom>
            <a:avLst/>
            <a:gdLst>
              <a:gd name="connsiteX0" fmla="*/ 0 w 5415280"/>
              <a:gd name="connsiteY0" fmla="*/ 558800 h 4429760"/>
              <a:gd name="connsiteX1" fmla="*/ 1808480 w 5415280"/>
              <a:gd name="connsiteY1" fmla="*/ 0 h 4429760"/>
              <a:gd name="connsiteX2" fmla="*/ 5415280 w 5415280"/>
              <a:gd name="connsiteY2" fmla="*/ 1198880 h 4429760"/>
              <a:gd name="connsiteX3" fmla="*/ 5019040 w 5415280"/>
              <a:gd name="connsiteY3" fmla="*/ 2346960 h 4429760"/>
              <a:gd name="connsiteX4" fmla="*/ 5110480 w 5415280"/>
              <a:gd name="connsiteY4" fmla="*/ 3881120 h 4429760"/>
              <a:gd name="connsiteX5" fmla="*/ 3891280 w 5415280"/>
              <a:gd name="connsiteY5" fmla="*/ 4429760 h 4429760"/>
              <a:gd name="connsiteX6" fmla="*/ 1361440 w 5415280"/>
              <a:gd name="connsiteY6" fmla="*/ 4216400 h 4429760"/>
              <a:gd name="connsiteX7" fmla="*/ 934720 w 5415280"/>
              <a:gd name="connsiteY7" fmla="*/ 2468880 h 4429760"/>
              <a:gd name="connsiteX8" fmla="*/ 650240 w 5415280"/>
              <a:gd name="connsiteY8" fmla="*/ 1838960 h 4429760"/>
              <a:gd name="connsiteX9" fmla="*/ 833120 w 5415280"/>
              <a:gd name="connsiteY9" fmla="*/ 1300480 h 4429760"/>
              <a:gd name="connsiteX10" fmla="*/ 680720 w 5415280"/>
              <a:gd name="connsiteY10" fmla="*/ 762000 h 4429760"/>
              <a:gd name="connsiteX11" fmla="*/ 0 w 5415280"/>
              <a:gd name="connsiteY11" fmla="*/ 558800 h 442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15280" h="4429760">
                <a:moveTo>
                  <a:pt x="0" y="558800"/>
                </a:moveTo>
                <a:lnTo>
                  <a:pt x="1808480" y="0"/>
                </a:lnTo>
                <a:lnTo>
                  <a:pt x="5415280" y="1198880"/>
                </a:lnTo>
                <a:lnTo>
                  <a:pt x="5019040" y="2346960"/>
                </a:lnTo>
                <a:lnTo>
                  <a:pt x="5110480" y="3881120"/>
                </a:lnTo>
                <a:lnTo>
                  <a:pt x="3891280" y="4429760"/>
                </a:lnTo>
                <a:lnTo>
                  <a:pt x="1361440" y="4216400"/>
                </a:lnTo>
                <a:lnTo>
                  <a:pt x="934720" y="2468880"/>
                </a:lnTo>
                <a:lnTo>
                  <a:pt x="650240" y="1838960"/>
                </a:lnTo>
                <a:lnTo>
                  <a:pt x="833120" y="1300480"/>
                </a:lnTo>
                <a:lnTo>
                  <a:pt x="680720" y="762000"/>
                </a:lnTo>
                <a:lnTo>
                  <a:pt x="0" y="558800"/>
                </a:lnTo>
                <a:close/>
              </a:path>
            </a:pathLst>
          </a:custGeom>
          <a:solidFill>
            <a:srgbClr val="7030A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460440" y="4754732"/>
            <a:ext cx="2289281" cy="338554"/>
          </a:xfrm>
          <a:prstGeom prst="rect">
            <a:avLst/>
          </a:prstGeom>
          <a:noFill/>
        </p:spPr>
        <p:txBody>
          <a:bodyPr wrap="none" rtlCol="0">
            <a:spAutoFit/>
          </a:bodyPr>
          <a:lstStyle/>
          <a:p>
            <a:r>
              <a:rPr lang="en-US" sz="1600" dirty="0"/>
              <a:t>Drainage Area 1 = 2 ac</a:t>
            </a:r>
          </a:p>
        </p:txBody>
      </p:sp>
      <p:sp>
        <p:nvSpPr>
          <p:cNvPr id="8" name="TextBox 7"/>
          <p:cNvSpPr txBox="1"/>
          <p:nvPr/>
        </p:nvSpPr>
        <p:spPr>
          <a:xfrm>
            <a:off x="4785804" y="2240132"/>
            <a:ext cx="2289281" cy="338554"/>
          </a:xfrm>
          <a:prstGeom prst="rect">
            <a:avLst/>
          </a:prstGeom>
          <a:noFill/>
        </p:spPr>
        <p:txBody>
          <a:bodyPr wrap="none" rtlCol="0">
            <a:spAutoFit/>
          </a:bodyPr>
          <a:lstStyle/>
          <a:p>
            <a:r>
              <a:rPr lang="en-US" sz="1600" dirty="0"/>
              <a:t>Drainage Area 2 = 5 ac</a:t>
            </a:r>
          </a:p>
        </p:txBody>
      </p:sp>
      <p:sp>
        <p:nvSpPr>
          <p:cNvPr id="9" name="Freeform 8"/>
          <p:cNvSpPr/>
          <p:nvPr/>
        </p:nvSpPr>
        <p:spPr>
          <a:xfrm>
            <a:off x="2245514" y="3632052"/>
            <a:ext cx="2301530" cy="364466"/>
          </a:xfrm>
          <a:custGeom>
            <a:avLst/>
            <a:gdLst>
              <a:gd name="connsiteX0" fmla="*/ 0 w 1148080"/>
              <a:gd name="connsiteY0" fmla="*/ 0 h 375920"/>
              <a:gd name="connsiteX1" fmla="*/ 0 w 1148080"/>
              <a:gd name="connsiteY1" fmla="*/ 375920 h 375920"/>
              <a:gd name="connsiteX2" fmla="*/ 1148080 w 1148080"/>
              <a:gd name="connsiteY2" fmla="*/ 365760 h 375920"/>
              <a:gd name="connsiteX3" fmla="*/ 995680 w 1148080"/>
              <a:gd name="connsiteY3" fmla="*/ 10160 h 375920"/>
              <a:gd name="connsiteX4" fmla="*/ 0 w 1148080"/>
              <a:gd name="connsiteY4" fmla="*/ 0 h 375920"/>
              <a:gd name="connsiteX0" fmla="*/ 1136342 w 2284422"/>
              <a:gd name="connsiteY0" fmla="*/ 0 h 393675"/>
              <a:gd name="connsiteX1" fmla="*/ 0 w 2284422"/>
              <a:gd name="connsiteY1" fmla="*/ 393675 h 393675"/>
              <a:gd name="connsiteX2" fmla="*/ 2284422 w 2284422"/>
              <a:gd name="connsiteY2" fmla="*/ 365760 h 393675"/>
              <a:gd name="connsiteX3" fmla="*/ 2132022 w 2284422"/>
              <a:gd name="connsiteY3" fmla="*/ 10160 h 393675"/>
              <a:gd name="connsiteX4" fmla="*/ 1136342 w 2284422"/>
              <a:gd name="connsiteY4" fmla="*/ 0 h 393675"/>
              <a:gd name="connsiteX0" fmla="*/ 0 w 2311055"/>
              <a:gd name="connsiteY0" fmla="*/ 43106 h 383515"/>
              <a:gd name="connsiteX1" fmla="*/ 26633 w 2311055"/>
              <a:gd name="connsiteY1" fmla="*/ 383515 h 383515"/>
              <a:gd name="connsiteX2" fmla="*/ 2311055 w 2311055"/>
              <a:gd name="connsiteY2" fmla="*/ 355600 h 383515"/>
              <a:gd name="connsiteX3" fmla="*/ 2158655 w 2311055"/>
              <a:gd name="connsiteY3" fmla="*/ 0 h 383515"/>
              <a:gd name="connsiteX4" fmla="*/ 0 w 2311055"/>
              <a:gd name="connsiteY4" fmla="*/ 43106 h 383515"/>
              <a:gd name="connsiteX0" fmla="*/ 0 w 2301530"/>
              <a:gd name="connsiteY0" fmla="*/ 19293 h 383515"/>
              <a:gd name="connsiteX1" fmla="*/ 17108 w 2301530"/>
              <a:gd name="connsiteY1" fmla="*/ 383515 h 383515"/>
              <a:gd name="connsiteX2" fmla="*/ 2301530 w 2301530"/>
              <a:gd name="connsiteY2" fmla="*/ 355600 h 383515"/>
              <a:gd name="connsiteX3" fmla="*/ 2149130 w 2301530"/>
              <a:gd name="connsiteY3" fmla="*/ 0 h 383515"/>
              <a:gd name="connsiteX4" fmla="*/ 0 w 2301530"/>
              <a:gd name="connsiteY4" fmla="*/ 19293 h 383515"/>
              <a:gd name="connsiteX0" fmla="*/ 0 w 2301530"/>
              <a:gd name="connsiteY0" fmla="*/ 19293 h 369228"/>
              <a:gd name="connsiteX1" fmla="*/ 26633 w 2301530"/>
              <a:gd name="connsiteY1" fmla="*/ 369228 h 369228"/>
              <a:gd name="connsiteX2" fmla="*/ 2301530 w 2301530"/>
              <a:gd name="connsiteY2" fmla="*/ 355600 h 369228"/>
              <a:gd name="connsiteX3" fmla="*/ 2149130 w 2301530"/>
              <a:gd name="connsiteY3" fmla="*/ 0 h 369228"/>
              <a:gd name="connsiteX4" fmla="*/ 0 w 2301530"/>
              <a:gd name="connsiteY4" fmla="*/ 19293 h 369228"/>
              <a:gd name="connsiteX0" fmla="*/ 0 w 2301530"/>
              <a:gd name="connsiteY0" fmla="*/ 19293 h 364466"/>
              <a:gd name="connsiteX1" fmla="*/ 12345 w 2301530"/>
              <a:gd name="connsiteY1" fmla="*/ 364466 h 364466"/>
              <a:gd name="connsiteX2" fmla="*/ 2301530 w 2301530"/>
              <a:gd name="connsiteY2" fmla="*/ 355600 h 364466"/>
              <a:gd name="connsiteX3" fmla="*/ 2149130 w 2301530"/>
              <a:gd name="connsiteY3" fmla="*/ 0 h 364466"/>
              <a:gd name="connsiteX4" fmla="*/ 0 w 2301530"/>
              <a:gd name="connsiteY4" fmla="*/ 19293 h 364466"/>
              <a:gd name="connsiteX0" fmla="*/ 0 w 2301530"/>
              <a:gd name="connsiteY0" fmla="*/ 19293 h 364466"/>
              <a:gd name="connsiteX1" fmla="*/ 64732 w 2301530"/>
              <a:gd name="connsiteY1" fmla="*/ 364466 h 364466"/>
              <a:gd name="connsiteX2" fmla="*/ 2301530 w 2301530"/>
              <a:gd name="connsiteY2" fmla="*/ 355600 h 364466"/>
              <a:gd name="connsiteX3" fmla="*/ 2149130 w 2301530"/>
              <a:gd name="connsiteY3" fmla="*/ 0 h 364466"/>
              <a:gd name="connsiteX4" fmla="*/ 0 w 2301530"/>
              <a:gd name="connsiteY4" fmla="*/ 19293 h 364466"/>
              <a:gd name="connsiteX0" fmla="*/ 0 w 2301530"/>
              <a:gd name="connsiteY0" fmla="*/ 19293 h 364466"/>
              <a:gd name="connsiteX1" fmla="*/ 17107 w 2301530"/>
              <a:gd name="connsiteY1" fmla="*/ 364466 h 364466"/>
              <a:gd name="connsiteX2" fmla="*/ 2301530 w 2301530"/>
              <a:gd name="connsiteY2" fmla="*/ 355600 h 364466"/>
              <a:gd name="connsiteX3" fmla="*/ 2149130 w 2301530"/>
              <a:gd name="connsiteY3" fmla="*/ 0 h 364466"/>
              <a:gd name="connsiteX4" fmla="*/ 0 w 2301530"/>
              <a:gd name="connsiteY4" fmla="*/ 19293 h 36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530" h="364466">
                <a:moveTo>
                  <a:pt x="0" y="19293"/>
                </a:moveTo>
                <a:lnTo>
                  <a:pt x="17107" y="364466"/>
                </a:lnTo>
                <a:lnTo>
                  <a:pt x="2301530" y="355600"/>
                </a:lnTo>
                <a:lnTo>
                  <a:pt x="2149130" y="0"/>
                </a:lnTo>
                <a:lnTo>
                  <a:pt x="0" y="19293"/>
                </a:lnTo>
                <a:close/>
              </a:path>
            </a:pathLst>
          </a:cu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84051" y="3649466"/>
            <a:ext cx="671979" cy="307777"/>
          </a:xfrm>
          <a:prstGeom prst="rect">
            <a:avLst/>
          </a:prstGeom>
          <a:noFill/>
        </p:spPr>
        <p:txBody>
          <a:bodyPr wrap="none" rtlCol="0">
            <a:spAutoFit/>
          </a:bodyPr>
          <a:lstStyle/>
          <a:p>
            <a:r>
              <a:rPr lang="en-US" sz="1400" dirty="0"/>
              <a:t>0.6 ac</a:t>
            </a:r>
          </a:p>
        </p:txBody>
      </p:sp>
      <p:sp>
        <p:nvSpPr>
          <p:cNvPr id="11" name="Freeform 10"/>
          <p:cNvSpPr/>
          <p:nvPr/>
        </p:nvSpPr>
        <p:spPr>
          <a:xfrm>
            <a:off x="4404804" y="3032612"/>
            <a:ext cx="4327106" cy="965200"/>
          </a:xfrm>
          <a:custGeom>
            <a:avLst/>
            <a:gdLst>
              <a:gd name="connsiteX0" fmla="*/ 0 w 3139440"/>
              <a:gd name="connsiteY0" fmla="*/ 579120 h 965200"/>
              <a:gd name="connsiteX1" fmla="*/ 975360 w 3139440"/>
              <a:gd name="connsiteY1" fmla="*/ 81280 h 965200"/>
              <a:gd name="connsiteX2" fmla="*/ 1076960 w 3139440"/>
              <a:gd name="connsiteY2" fmla="*/ 40640 h 965200"/>
              <a:gd name="connsiteX3" fmla="*/ 1168400 w 3139440"/>
              <a:gd name="connsiteY3" fmla="*/ 10160 h 965200"/>
              <a:gd name="connsiteX4" fmla="*/ 1259840 w 3139440"/>
              <a:gd name="connsiteY4" fmla="*/ 10160 h 965200"/>
              <a:gd name="connsiteX5" fmla="*/ 1361440 w 3139440"/>
              <a:gd name="connsiteY5" fmla="*/ 0 h 965200"/>
              <a:gd name="connsiteX6" fmla="*/ 1493520 w 3139440"/>
              <a:gd name="connsiteY6" fmla="*/ 10160 h 965200"/>
              <a:gd name="connsiteX7" fmla="*/ 1635760 w 3139440"/>
              <a:gd name="connsiteY7" fmla="*/ 40640 h 965200"/>
              <a:gd name="connsiteX8" fmla="*/ 1818640 w 3139440"/>
              <a:gd name="connsiteY8" fmla="*/ 111760 h 965200"/>
              <a:gd name="connsiteX9" fmla="*/ 2763520 w 3139440"/>
              <a:gd name="connsiteY9" fmla="*/ 599440 h 965200"/>
              <a:gd name="connsiteX10" fmla="*/ 3139440 w 3139440"/>
              <a:gd name="connsiteY10" fmla="*/ 599440 h 965200"/>
              <a:gd name="connsiteX11" fmla="*/ 3139440 w 3139440"/>
              <a:gd name="connsiteY11" fmla="*/ 944880 h 965200"/>
              <a:gd name="connsiteX12" fmla="*/ 172720 w 3139440"/>
              <a:gd name="connsiteY12" fmla="*/ 965200 h 965200"/>
              <a:gd name="connsiteX13" fmla="*/ 0 w 3139440"/>
              <a:gd name="connsiteY13" fmla="*/ 579120 h 965200"/>
              <a:gd name="connsiteX0" fmla="*/ 0 w 4355681"/>
              <a:gd name="connsiteY0" fmla="*/ 579120 h 965200"/>
              <a:gd name="connsiteX1" fmla="*/ 975360 w 4355681"/>
              <a:gd name="connsiteY1" fmla="*/ 81280 h 965200"/>
              <a:gd name="connsiteX2" fmla="*/ 1076960 w 4355681"/>
              <a:gd name="connsiteY2" fmla="*/ 40640 h 965200"/>
              <a:gd name="connsiteX3" fmla="*/ 1168400 w 4355681"/>
              <a:gd name="connsiteY3" fmla="*/ 10160 h 965200"/>
              <a:gd name="connsiteX4" fmla="*/ 1259840 w 4355681"/>
              <a:gd name="connsiteY4" fmla="*/ 10160 h 965200"/>
              <a:gd name="connsiteX5" fmla="*/ 1361440 w 4355681"/>
              <a:gd name="connsiteY5" fmla="*/ 0 h 965200"/>
              <a:gd name="connsiteX6" fmla="*/ 1493520 w 4355681"/>
              <a:gd name="connsiteY6" fmla="*/ 10160 h 965200"/>
              <a:gd name="connsiteX7" fmla="*/ 1635760 w 4355681"/>
              <a:gd name="connsiteY7" fmla="*/ 40640 h 965200"/>
              <a:gd name="connsiteX8" fmla="*/ 1818640 w 4355681"/>
              <a:gd name="connsiteY8" fmla="*/ 111760 h 965200"/>
              <a:gd name="connsiteX9" fmla="*/ 2763520 w 4355681"/>
              <a:gd name="connsiteY9" fmla="*/ 599440 h 965200"/>
              <a:gd name="connsiteX10" fmla="*/ 4355681 w 4355681"/>
              <a:gd name="connsiteY10" fmla="*/ 599440 h 965200"/>
              <a:gd name="connsiteX11" fmla="*/ 3139440 w 4355681"/>
              <a:gd name="connsiteY11" fmla="*/ 944880 h 965200"/>
              <a:gd name="connsiteX12" fmla="*/ 172720 w 4355681"/>
              <a:gd name="connsiteY12" fmla="*/ 965200 h 965200"/>
              <a:gd name="connsiteX13" fmla="*/ 0 w 4355681"/>
              <a:gd name="connsiteY13" fmla="*/ 579120 h 965200"/>
              <a:gd name="connsiteX0" fmla="*/ 0 w 4355681"/>
              <a:gd name="connsiteY0" fmla="*/ 579120 h 965200"/>
              <a:gd name="connsiteX1" fmla="*/ 975360 w 4355681"/>
              <a:gd name="connsiteY1" fmla="*/ 81280 h 965200"/>
              <a:gd name="connsiteX2" fmla="*/ 1076960 w 4355681"/>
              <a:gd name="connsiteY2" fmla="*/ 40640 h 965200"/>
              <a:gd name="connsiteX3" fmla="*/ 1168400 w 4355681"/>
              <a:gd name="connsiteY3" fmla="*/ 10160 h 965200"/>
              <a:gd name="connsiteX4" fmla="*/ 1259840 w 4355681"/>
              <a:gd name="connsiteY4" fmla="*/ 10160 h 965200"/>
              <a:gd name="connsiteX5" fmla="*/ 1361440 w 4355681"/>
              <a:gd name="connsiteY5" fmla="*/ 0 h 965200"/>
              <a:gd name="connsiteX6" fmla="*/ 1493520 w 4355681"/>
              <a:gd name="connsiteY6" fmla="*/ 10160 h 965200"/>
              <a:gd name="connsiteX7" fmla="*/ 1635760 w 4355681"/>
              <a:gd name="connsiteY7" fmla="*/ 40640 h 965200"/>
              <a:gd name="connsiteX8" fmla="*/ 1818640 w 4355681"/>
              <a:gd name="connsiteY8" fmla="*/ 111760 h 965200"/>
              <a:gd name="connsiteX9" fmla="*/ 2763520 w 4355681"/>
              <a:gd name="connsiteY9" fmla="*/ 599440 h 965200"/>
              <a:gd name="connsiteX10" fmla="*/ 4355681 w 4355681"/>
              <a:gd name="connsiteY10" fmla="*/ 599440 h 965200"/>
              <a:gd name="connsiteX11" fmla="*/ 4231393 w 4355681"/>
              <a:gd name="connsiteY11" fmla="*/ 944880 h 965200"/>
              <a:gd name="connsiteX12" fmla="*/ 172720 w 4355681"/>
              <a:gd name="connsiteY12" fmla="*/ 965200 h 965200"/>
              <a:gd name="connsiteX13" fmla="*/ 0 w 4355681"/>
              <a:gd name="connsiteY13" fmla="*/ 579120 h 965200"/>
              <a:gd name="connsiteX0" fmla="*/ 0 w 4355681"/>
              <a:gd name="connsiteY0" fmla="*/ 579120 h 965200"/>
              <a:gd name="connsiteX1" fmla="*/ 975360 w 4355681"/>
              <a:gd name="connsiteY1" fmla="*/ 81280 h 965200"/>
              <a:gd name="connsiteX2" fmla="*/ 1076960 w 4355681"/>
              <a:gd name="connsiteY2" fmla="*/ 40640 h 965200"/>
              <a:gd name="connsiteX3" fmla="*/ 1168400 w 4355681"/>
              <a:gd name="connsiteY3" fmla="*/ 10160 h 965200"/>
              <a:gd name="connsiteX4" fmla="*/ 1259840 w 4355681"/>
              <a:gd name="connsiteY4" fmla="*/ 10160 h 965200"/>
              <a:gd name="connsiteX5" fmla="*/ 1361440 w 4355681"/>
              <a:gd name="connsiteY5" fmla="*/ 0 h 965200"/>
              <a:gd name="connsiteX6" fmla="*/ 1493520 w 4355681"/>
              <a:gd name="connsiteY6" fmla="*/ 10160 h 965200"/>
              <a:gd name="connsiteX7" fmla="*/ 1635760 w 4355681"/>
              <a:gd name="connsiteY7" fmla="*/ 40640 h 965200"/>
              <a:gd name="connsiteX8" fmla="*/ 1818640 w 4355681"/>
              <a:gd name="connsiteY8" fmla="*/ 111760 h 965200"/>
              <a:gd name="connsiteX9" fmla="*/ 2763520 w 4355681"/>
              <a:gd name="connsiteY9" fmla="*/ 599440 h 965200"/>
              <a:gd name="connsiteX10" fmla="*/ 4355681 w 4355681"/>
              <a:gd name="connsiteY10" fmla="*/ 599440 h 965200"/>
              <a:gd name="connsiteX11" fmla="*/ 4206536 w 4355681"/>
              <a:gd name="connsiteY11" fmla="*/ 749275 h 965200"/>
              <a:gd name="connsiteX12" fmla="*/ 4231393 w 4355681"/>
              <a:gd name="connsiteY12" fmla="*/ 944880 h 965200"/>
              <a:gd name="connsiteX13" fmla="*/ 172720 w 4355681"/>
              <a:gd name="connsiteY13" fmla="*/ 965200 h 965200"/>
              <a:gd name="connsiteX14" fmla="*/ 0 w 4355681"/>
              <a:gd name="connsiteY14" fmla="*/ 579120 h 965200"/>
              <a:gd name="connsiteX0" fmla="*/ 0 w 4355681"/>
              <a:gd name="connsiteY0" fmla="*/ 579120 h 965200"/>
              <a:gd name="connsiteX1" fmla="*/ 975360 w 4355681"/>
              <a:gd name="connsiteY1" fmla="*/ 81280 h 965200"/>
              <a:gd name="connsiteX2" fmla="*/ 1076960 w 4355681"/>
              <a:gd name="connsiteY2" fmla="*/ 40640 h 965200"/>
              <a:gd name="connsiteX3" fmla="*/ 1168400 w 4355681"/>
              <a:gd name="connsiteY3" fmla="*/ 10160 h 965200"/>
              <a:gd name="connsiteX4" fmla="*/ 1259840 w 4355681"/>
              <a:gd name="connsiteY4" fmla="*/ 10160 h 965200"/>
              <a:gd name="connsiteX5" fmla="*/ 1361440 w 4355681"/>
              <a:gd name="connsiteY5" fmla="*/ 0 h 965200"/>
              <a:gd name="connsiteX6" fmla="*/ 1493520 w 4355681"/>
              <a:gd name="connsiteY6" fmla="*/ 10160 h 965200"/>
              <a:gd name="connsiteX7" fmla="*/ 1635760 w 4355681"/>
              <a:gd name="connsiteY7" fmla="*/ 40640 h 965200"/>
              <a:gd name="connsiteX8" fmla="*/ 1818640 w 4355681"/>
              <a:gd name="connsiteY8" fmla="*/ 111760 h 965200"/>
              <a:gd name="connsiteX9" fmla="*/ 2763520 w 4355681"/>
              <a:gd name="connsiteY9" fmla="*/ 599440 h 965200"/>
              <a:gd name="connsiteX10" fmla="*/ 4355681 w 4355681"/>
              <a:gd name="connsiteY10" fmla="*/ 599440 h 965200"/>
              <a:gd name="connsiteX11" fmla="*/ 4233169 w 4355681"/>
              <a:gd name="connsiteY11" fmla="*/ 793663 h 965200"/>
              <a:gd name="connsiteX12" fmla="*/ 4231393 w 4355681"/>
              <a:gd name="connsiteY12" fmla="*/ 944880 h 965200"/>
              <a:gd name="connsiteX13" fmla="*/ 172720 w 4355681"/>
              <a:gd name="connsiteY13" fmla="*/ 965200 h 965200"/>
              <a:gd name="connsiteX14" fmla="*/ 0 w 4355681"/>
              <a:gd name="connsiteY14" fmla="*/ 579120 h 965200"/>
              <a:gd name="connsiteX0" fmla="*/ 0 w 4327106"/>
              <a:gd name="connsiteY0" fmla="*/ 579120 h 965200"/>
              <a:gd name="connsiteX1" fmla="*/ 975360 w 4327106"/>
              <a:gd name="connsiteY1" fmla="*/ 81280 h 965200"/>
              <a:gd name="connsiteX2" fmla="*/ 1076960 w 4327106"/>
              <a:gd name="connsiteY2" fmla="*/ 40640 h 965200"/>
              <a:gd name="connsiteX3" fmla="*/ 1168400 w 4327106"/>
              <a:gd name="connsiteY3" fmla="*/ 10160 h 965200"/>
              <a:gd name="connsiteX4" fmla="*/ 1259840 w 4327106"/>
              <a:gd name="connsiteY4" fmla="*/ 10160 h 965200"/>
              <a:gd name="connsiteX5" fmla="*/ 1361440 w 4327106"/>
              <a:gd name="connsiteY5" fmla="*/ 0 h 965200"/>
              <a:gd name="connsiteX6" fmla="*/ 1493520 w 4327106"/>
              <a:gd name="connsiteY6" fmla="*/ 10160 h 965200"/>
              <a:gd name="connsiteX7" fmla="*/ 1635760 w 4327106"/>
              <a:gd name="connsiteY7" fmla="*/ 40640 h 965200"/>
              <a:gd name="connsiteX8" fmla="*/ 1818640 w 4327106"/>
              <a:gd name="connsiteY8" fmla="*/ 111760 h 965200"/>
              <a:gd name="connsiteX9" fmla="*/ 2763520 w 4327106"/>
              <a:gd name="connsiteY9" fmla="*/ 599440 h 965200"/>
              <a:gd name="connsiteX10" fmla="*/ 4327106 w 4327106"/>
              <a:gd name="connsiteY10" fmla="*/ 585153 h 965200"/>
              <a:gd name="connsiteX11" fmla="*/ 4233169 w 4327106"/>
              <a:gd name="connsiteY11" fmla="*/ 793663 h 965200"/>
              <a:gd name="connsiteX12" fmla="*/ 4231393 w 4327106"/>
              <a:gd name="connsiteY12" fmla="*/ 944880 h 965200"/>
              <a:gd name="connsiteX13" fmla="*/ 172720 w 4327106"/>
              <a:gd name="connsiteY13" fmla="*/ 965200 h 965200"/>
              <a:gd name="connsiteX14" fmla="*/ 0 w 4327106"/>
              <a:gd name="connsiteY14" fmla="*/ 579120 h 965200"/>
              <a:gd name="connsiteX0" fmla="*/ 0 w 4327106"/>
              <a:gd name="connsiteY0" fmla="*/ 579120 h 965200"/>
              <a:gd name="connsiteX1" fmla="*/ 975360 w 4327106"/>
              <a:gd name="connsiteY1" fmla="*/ 81280 h 965200"/>
              <a:gd name="connsiteX2" fmla="*/ 1076960 w 4327106"/>
              <a:gd name="connsiteY2" fmla="*/ 40640 h 965200"/>
              <a:gd name="connsiteX3" fmla="*/ 1168400 w 4327106"/>
              <a:gd name="connsiteY3" fmla="*/ 10160 h 965200"/>
              <a:gd name="connsiteX4" fmla="*/ 1259840 w 4327106"/>
              <a:gd name="connsiteY4" fmla="*/ 10160 h 965200"/>
              <a:gd name="connsiteX5" fmla="*/ 1361440 w 4327106"/>
              <a:gd name="connsiteY5" fmla="*/ 0 h 965200"/>
              <a:gd name="connsiteX6" fmla="*/ 1493520 w 4327106"/>
              <a:gd name="connsiteY6" fmla="*/ 10160 h 965200"/>
              <a:gd name="connsiteX7" fmla="*/ 1635760 w 4327106"/>
              <a:gd name="connsiteY7" fmla="*/ 40640 h 965200"/>
              <a:gd name="connsiteX8" fmla="*/ 1818640 w 4327106"/>
              <a:gd name="connsiteY8" fmla="*/ 111760 h 965200"/>
              <a:gd name="connsiteX9" fmla="*/ 2763520 w 4327106"/>
              <a:gd name="connsiteY9" fmla="*/ 599440 h 965200"/>
              <a:gd name="connsiteX10" fmla="*/ 4327106 w 4327106"/>
              <a:gd name="connsiteY10" fmla="*/ 585153 h 965200"/>
              <a:gd name="connsiteX11" fmla="*/ 4242694 w 4327106"/>
              <a:gd name="connsiteY11" fmla="*/ 793663 h 965200"/>
              <a:gd name="connsiteX12" fmla="*/ 4231393 w 4327106"/>
              <a:gd name="connsiteY12" fmla="*/ 944880 h 965200"/>
              <a:gd name="connsiteX13" fmla="*/ 172720 w 4327106"/>
              <a:gd name="connsiteY13" fmla="*/ 965200 h 965200"/>
              <a:gd name="connsiteX14" fmla="*/ 0 w 4327106"/>
              <a:gd name="connsiteY14" fmla="*/ 579120 h 965200"/>
              <a:gd name="connsiteX0" fmla="*/ 0 w 4327106"/>
              <a:gd name="connsiteY0" fmla="*/ 579120 h 965200"/>
              <a:gd name="connsiteX1" fmla="*/ 975360 w 4327106"/>
              <a:gd name="connsiteY1" fmla="*/ 81280 h 965200"/>
              <a:gd name="connsiteX2" fmla="*/ 1076960 w 4327106"/>
              <a:gd name="connsiteY2" fmla="*/ 40640 h 965200"/>
              <a:gd name="connsiteX3" fmla="*/ 1168400 w 4327106"/>
              <a:gd name="connsiteY3" fmla="*/ 10160 h 965200"/>
              <a:gd name="connsiteX4" fmla="*/ 1259840 w 4327106"/>
              <a:gd name="connsiteY4" fmla="*/ 10160 h 965200"/>
              <a:gd name="connsiteX5" fmla="*/ 1361440 w 4327106"/>
              <a:gd name="connsiteY5" fmla="*/ 0 h 965200"/>
              <a:gd name="connsiteX6" fmla="*/ 1493520 w 4327106"/>
              <a:gd name="connsiteY6" fmla="*/ 10160 h 965200"/>
              <a:gd name="connsiteX7" fmla="*/ 1635760 w 4327106"/>
              <a:gd name="connsiteY7" fmla="*/ 40640 h 965200"/>
              <a:gd name="connsiteX8" fmla="*/ 1818640 w 4327106"/>
              <a:gd name="connsiteY8" fmla="*/ 111760 h 965200"/>
              <a:gd name="connsiteX9" fmla="*/ 2763520 w 4327106"/>
              <a:gd name="connsiteY9" fmla="*/ 599440 h 965200"/>
              <a:gd name="connsiteX10" fmla="*/ 4327106 w 4327106"/>
              <a:gd name="connsiteY10" fmla="*/ 585153 h 965200"/>
              <a:gd name="connsiteX11" fmla="*/ 4242694 w 4327106"/>
              <a:gd name="connsiteY11" fmla="*/ 793663 h 965200"/>
              <a:gd name="connsiteX12" fmla="*/ 4245681 w 4327106"/>
              <a:gd name="connsiteY12" fmla="*/ 940118 h 965200"/>
              <a:gd name="connsiteX13" fmla="*/ 172720 w 4327106"/>
              <a:gd name="connsiteY13" fmla="*/ 965200 h 965200"/>
              <a:gd name="connsiteX14" fmla="*/ 0 w 4327106"/>
              <a:gd name="connsiteY14" fmla="*/ 57912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106" h="965200">
                <a:moveTo>
                  <a:pt x="0" y="579120"/>
                </a:moveTo>
                <a:lnTo>
                  <a:pt x="975360" y="81280"/>
                </a:lnTo>
                <a:lnTo>
                  <a:pt x="1076960" y="40640"/>
                </a:lnTo>
                <a:lnTo>
                  <a:pt x="1168400" y="10160"/>
                </a:lnTo>
                <a:lnTo>
                  <a:pt x="1259840" y="10160"/>
                </a:lnTo>
                <a:lnTo>
                  <a:pt x="1361440" y="0"/>
                </a:lnTo>
                <a:lnTo>
                  <a:pt x="1493520" y="10160"/>
                </a:lnTo>
                <a:lnTo>
                  <a:pt x="1635760" y="40640"/>
                </a:lnTo>
                <a:lnTo>
                  <a:pt x="1818640" y="111760"/>
                </a:lnTo>
                <a:lnTo>
                  <a:pt x="2763520" y="599440"/>
                </a:lnTo>
                <a:lnTo>
                  <a:pt x="4327106" y="585153"/>
                </a:lnTo>
                <a:cubicBezTo>
                  <a:pt x="4306983" y="643976"/>
                  <a:pt x="4262817" y="734840"/>
                  <a:pt x="4242694" y="793663"/>
                </a:cubicBezTo>
                <a:cubicBezTo>
                  <a:pt x="4243690" y="842481"/>
                  <a:pt x="4244685" y="891300"/>
                  <a:pt x="4245681" y="940118"/>
                </a:cubicBezTo>
                <a:lnTo>
                  <a:pt x="172720" y="965200"/>
                </a:lnTo>
                <a:lnTo>
                  <a:pt x="0" y="579120"/>
                </a:lnTo>
                <a:close/>
              </a:path>
            </a:pathLst>
          </a:cu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475597" y="3515212"/>
            <a:ext cx="671979" cy="307777"/>
          </a:xfrm>
          <a:prstGeom prst="rect">
            <a:avLst/>
          </a:prstGeom>
          <a:noFill/>
        </p:spPr>
        <p:txBody>
          <a:bodyPr wrap="none" rtlCol="0">
            <a:spAutoFit/>
          </a:bodyPr>
          <a:lstStyle/>
          <a:p>
            <a:r>
              <a:rPr lang="en-US" sz="1400" dirty="0"/>
              <a:t>1.1 ac</a:t>
            </a:r>
          </a:p>
        </p:txBody>
      </p:sp>
      <p:sp>
        <p:nvSpPr>
          <p:cNvPr id="13" name="TextBox 12"/>
          <p:cNvSpPr txBox="1"/>
          <p:nvPr/>
        </p:nvSpPr>
        <p:spPr>
          <a:xfrm>
            <a:off x="4785804" y="4379364"/>
            <a:ext cx="5461880" cy="369332"/>
          </a:xfrm>
          <a:prstGeom prst="rect">
            <a:avLst/>
          </a:prstGeom>
          <a:solidFill>
            <a:srgbClr val="D2DF59"/>
          </a:solidFill>
        </p:spPr>
        <p:txBody>
          <a:bodyPr wrap="none" rtlCol="0">
            <a:spAutoFit/>
          </a:bodyPr>
          <a:lstStyle/>
          <a:p>
            <a:r>
              <a:rPr lang="en-US" dirty="0"/>
              <a:t>Total Treatment credit for BMP1 and BMP2 = 1.7 ac</a:t>
            </a:r>
          </a:p>
        </p:txBody>
      </p:sp>
    </p:spTree>
    <p:extLst>
      <p:ext uri="{BB962C8B-B14F-4D97-AF65-F5344CB8AC3E}">
        <p14:creationId xmlns:p14="http://schemas.microsoft.com/office/powerpoint/2010/main" val="17008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animBg="1"/>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t>Earth Disturbing Area (EDA)</a:t>
            </a:r>
          </a:p>
          <a:p>
            <a:r>
              <a:rPr lang="en-US" dirty="0"/>
              <a:t>Impervious Area</a:t>
            </a:r>
          </a:p>
          <a:p>
            <a:r>
              <a:rPr lang="en-US" dirty="0"/>
              <a:t>Treatment Requirements and Treatment Credit</a:t>
            </a:r>
          </a:p>
          <a:p>
            <a:r>
              <a:rPr lang="en-US" dirty="0">
                <a:solidFill>
                  <a:srgbClr val="FFFF00"/>
                </a:solidFill>
              </a:rPr>
              <a:t>Quality vs. Quantity Treatment</a:t>
            </a:r>
          </a:p>
          <a:p>
            <a:r>
              <a:rPr lang="en-US" dirty="0"/>
              <a:t>Manufactured Systems</a:t>
            </a:r>
          </a:p>
          <a:p>
            <a:r>
              <a:rPr lang="en-US" dirty="0"/>
              <a:t>Projects that Don’t Require Post-Construction BMPs</a:t>
            </a:r>
          </a:p>
        </p:txBody>
      </p:sp>
    </p:spTree>
    <p:extLst>
      <p:ext uri="{BB962C8B-B14F-4D97-AF65-F5344CB8AC3E}">
        <p14:creationId xmlns:p14="http://schemas.microsoft.com/office/powerpoint/2010/main" val="395522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vs. Quantity Treatment</a:t>
            </a:r>
          </a:p>
        </p:txBody>
      </p:sp>
      <p:sp>
        <p:nvSpPr>
          <p:cNvPr id="3" name="Content Placeholder 2"/>
          <p:cNvSpPr>
            <a:spLocks noGrp="1"/>
          </p:cNvSpPr>
          <p:nvPr>
            <p:ph idx="1"/>
          </p:nvPr>
        </p:nvSpPr>
        <p:spPr/>
        <p:txBody>
          <a:bodyPr/>
          <a:lstStyle/>
          <a:p>
            <a:r>
              <a:rPr lang="en-US" sz="2800" dirty="0"/>
              <a:t>Permit:  post-construction storm water practices shall provide perpetual management of runoff </a:t>
            </a:r>
            <a:r>
              <a:rPr lang="en-US" sz="2800" u="sng" dirty="0"/>
              <a:t>quality</a:t>
            </a:r>
            <a:r>
              <a:rPr lang="en-US" sz="2800" dirty="0"/>
              <a:t> and </a:t>
            </a:r>
            <a:r>
              <a:rPr lang="en-US" sz="2800" u="sng" dirty="0"/>
              <a:t>quantity</a:t>
            </a:r>
          </a:p>
          <a:p>
            <a:endParaRPr lang="en-US" sz="1800" dirty="0"/>
          </a:p>
          <a:p>
            <a:r>
              <a:rPr lang="en-US" sz="2800" dirty="0"/>
              <a:t>Permit:  development that creates </a:t>
            </a:r>
            <a:r>
              <a:rPr lang="en-US" sz="2800" u="sng" dirty="0"/>
              <a:t>less than one acre of impervious surface</a:t>
            </a:r>
            <a:r>
              <a:rPr lang="en-US" sz="2800" dirty="0"/>
              <a:t> or </a:t>
            </a:r>
            <a:r>
              <a:rPr lang="en-US" sz="2800" u="sng" dirty="0"/>
              <a:t>discharges to a large river</a:t>
            </a:r>
            <a:r>
              <a:rPr lang="en-US" sz="2800" dirty="0"/>
              <a:t> is considered to have a negligible impact to physical stream integrity</a:t>
            </a:r>
          </a:p>
          <a:p>
            <a:endParaRPr lang="en-US" sz="1800" dirty="0"/>
          </a:p>
          <a:p>
            <a:r>
              <a:rPr lang="en-US" sz="2800" dirty="0"/>
              <a:t>Ohio EPA BMPs all address quality and quantity</a:t>
            </a:r>
          </a:p>
        </p:txBody>
      </p:sp>
    </p:spTree>
    <p:extLst>
      <p:ext uri="{BB962C8B-B14F-4D97-AF65-F5344CB8AC3E}">
        <p14:creationId xmlns:p14="http://schemas.microsoft.com/office/powerpoint/2010/main" val="67745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Roadway vs. Typical Site Construction</a:t>
            </a:r>
          </a:p>
        </p:txBody>
      </p:sp>
      <p:sp>
        <p:nvSpPr>
          <p:cNvPr id="3" name="Content Placeholder 2"/>
          <p:cNvSpPr>
            <a:spLocks noGrp="1"/>
          </p:cNvSpPr>
          <p:nvPr>
            <p:ph idx="1"/>
          </p:nvPr>
        </p:nvSpPr>
        <p:spPr/>
        <p:txBody>
          <a:bodyPr/>
          <a:lstStyle/>
          <a:p>
            <a:r>
              <a:rPr lang="en-US" dirty="0"/>
              <a:t>Typical Site Construction</a:t>
            </a:r>
          </a:p>
          <a:p>
            <a:pPr lvl="1"/>
            <a:r>
              <a:rPr lang="en-US" dirty="0"/>
              <a:t>Compact, one discharge point, control over drainage configuration, no off-site run on</a:t>
            </a:r>
          </a:p>
          <a:p>
            <a:r>
              <a:rPr lang="en-US" dirty="0"/>
              <a:t>Roadway Construction</a:t>
            </a:r>
          </a:p>
          <a:p>
            <a:pPr lvl="1"/>
            <a:r>
              <a:rPr lang="en-US" dirty="0"/>
              <a:t>Spread out, multiple discharge points, limited ability to change runoff patterns, significant off-site run on, narrow area to work in with limited space for BMPs</a:t>
            </a:r>
          </a:p>
        </p:txBody>
      </p:sp>
    </p:spTree>
    <p:extLst>
      <p:ext uri="{BB962C8B-B14F-4D97-AF65-F5344CB8AC3E}">
        <p14:creationId xmlns:p14="http://schemas.microsoft.com/office/powerpoint/2010/main" val="335856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vs. Quantity Treatment</a:t>
            </a:r>
          </a:p>
        </p:txBody>
      </p:sp>
      <p:sp>
        <p:nvSpPr>
          <p:cNvPr id="3" name="Content Placeholder 2"/>
          <p:cNvSpPr>
            <a:spLocks noGrp="1"/>
          </p:cNvSpPr>
          <p:nvPr>
            <p:ph idx="1"/>
          </p:nvPr>
        </p:nvSpPr>
        <p:spPr/>
        <p:txBody>
          <a:bodyPr numCol="1"/>
          <a:lstStyle/>
          <a:p>
            <a:r>
              <a:rPr lang="en-US" sz="2800" dirty="0"/>
              <a:t>L&amp;D:  Some BMPs address only quality, only quantity, or both</a:t>
            </a:r>
          </a:p>
        </p:txBody>
      </p:sp>
      <p:sp>
        <p:nvSpPr>
          <p:cNvPr id="4" name="Content Placeholder 2"/>
          <p:cNvSpPr txBox="1">
            <a:spLocks/>
          </p:cNvSpPr>
          <p:nvPr/>
        </p:nvSpPr>
        <p:spPr bwMode="auto">
          <a:xfrm>
            <a:off x="611078" y="2658124"/>
            <a:ext cx="11580922" cy="3880856"/>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457200" indent="-457200" algn="l" rtl="0" eaLnBrk="1" fontAlgn="base" hangingPunct="1">
              <a:spcBef>
                <a:spcPct val="20000"/>
              </a:spcBef>
              <a:spcAft>
                <a:spcPct val="0"/>
              </a:spcAft>
              <a:buFontTx/>
              <a:buBlip>
                <a:blip r:embed="rId2"/>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2"/>
              </a:buBlip>
              <a:defRPr sz="2800">
                <a:solidFill>
                  <a:schemeClr val="bg1"/>
                </a:solidFill>
                <a:latin typeface="+mn-lt"/>
              </a:defRPr>
            </a:lvl2pPr>
            <a:lvl3pPr marL="1143000" indent="-228600" algn="l" rtl="0" eaLnBrk="1" fontAlgn="base" hangingPunct="1">
              <a:spcBef>
                <a:spcPct val="20000"/>
              </a:spcBef>
              <a:spcAft>
                <a:spcPct val="0"/>
              </a:spcAft>
              <a:buFontTx/>
              <a:buBlip>
                <a:blip r:embed="rId2"/>
              </a:buBlip>
              <a:defRPr sz="2400">
                <a:solidFill>
                  <a:schemeClr val="bg1"/>
                </a:solidFill>
                <a:latin typeface="+mn-lt"/>
              </a:defRPr>
            </a:lvl3pPr>
            <a:lvl4pPr marL="1600200" indent="-228600" algn="l" rtl="0" eaLnBrk="1" fontAlgn="base" hangingPunct="1">
              <a:spcBef>
                <a:spcPct val="20000"/>
              </a:spcBef>
              <a:spcAft>
                <a:spcPct val="0"/>
              </a:spcAft>
              <a:buFontTx/>
              <a:buBlip>
                <a:blip r:embed="rId2"/>
              </a:buBlip>
              <a:defRPr sz="2000">
                <a:solidFill>
                  <a:schemeClr val="bg1"/>
                </a:solidFill>
                <a:latin typeface="+mn-lt"/>
              </a:defRPr>
            </a:lvl4pPr>
            <a:lvl5pPr marL="2057400" indent="-228600" algn="l" rtl="0" eaLnBrk="1" fontAlgn="base" hangingPunct="1">
              <a:spcBef>
                <a:spcPct val="20000"/>
              </a:spcBef>
              <a:spcAft>
                <a:spcPct val="0"/>
              </a:spcAft>
              <a:buFontTx/>
              <a:buBlip>
                <a:blip r:embed="rId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r>
              <a:rPr lang="en-US" sz="2800" kern="0" dirty="0"/>
              <a:t>Quality only BMPs:</a:t>
            </a:r>
          </a:p>
          <a:p>
            <a:pPr lvl="1"/>
            <a:r>
              <a:rPr lang="en-US" sz="2400" kern="0" dirty="0"/>
              <a:t>Vegetated Filter Strips</a:t>
            </a:r>
          </a:p>
          <a:p>
            <a:pPr lvl="1"/>
            <a:r>
              <a:rPr lang="en-US" sz="2400" kern="0" dirty="0"/>
              <a:t>Vegetated Biofilters</a:t>
            </a:r>
          </a:p>
          <a:p>
            <a:pPr lvl="1"/>
            <a:r>
              <a:rPr lang="en-US" sz="2400" kern="0" dirty="0"/>
              <a:t>Manufactured Systems</a:t>
            </a:r>
          </a:p>
          <a:p>
            <a:r>
              <a:rPr lang="en-US" sz="2800" kern="0" dirty="0"/>
              <a:t>Quantity only BMPs:</a:t>
            </a:r>
          </a:p>
          <a:p>
            <a:pPr lvl="1"/>
            <a:r>
              <a:rPr lang="en-US" sz="2400" kern="0" dirty="0"/>
              <a:t>Underground Detention</a:t>
            </a:r>
          </a:p>
          <a:p>
            <a:pPr lvl="1"/>
            <a:r>
              <a:rPr lang="en-US" sz="2400" kern="0" dirty="0"/>
              <a:t>Stream Grade Control</a:t>
            </a:r>
          </a:p>
          <a:p>
            <a:endParaRPr lang="en-US" sz="2800" kern="0" dirty="0"/>
          </a:p>
          <a:p>
            <a:r>
              <a:rPr lang="en-US" sz="2800" kern="0" dirty="0"/>
              <a:t>Quality and Quantity BMPs:</a:t>
            </a:r>
          </a:p>
          <a:p>
            <a:pPr lvl="1"/>
            <a:r>
              <a:rPr lang="en-US" sz="2400" kern="0" dirty="0"/>
              <a:t>Extended Detention / Retention</a:t>
            </a:r>
          </a:p>
          <a:p>
            <a:pPr lvl="1"/>
            <a:r>
              <a:rPr lang="en-US" sz="2400" kern="0" dirty="0"/>
              <a:t>Bioretention</a:t>
            </a:r>
          </a:p>
          <a:p>
            <a:pPr lvl="1"/>
            <a:r>
              <a:rPr lang="en-US" sz="2400" kern="0" dirty="0"/>
              <a:t>Infiltration (Basin / Trench)</a:t>
            </a:r>
          </a:p>
          <a:p>
            <a:pPr lvl="1"/>
            <a:r>
              <a:rPr lang="en-US" sz="2400" kern="0" dirty="0"/>
              <a:t>Constructed Wetland</a:t>
            </a:r>
          </a:p>
        </p:txBody>
      </p:sp>
    </p:spTree>
    <p:extLst>
      <p:ext uri="{BB962C8B-B14F-4D97-AF65-F5344CB8AC3E}">
        <p14:creationId xmlns:p14="http://schemas.microsoft.com/office/powerpoint/2010/main" val="411340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vs. Quantity Treatment</a:t>
            </a:r>
          </a:p>
        </p:txBody>
      </p:sp>
      <p:sp>
        <p:nvSpPr>
          <p:cNvPr id="3" name="Content Placeholder 2"/>
          <p:cNvSpPr>
            <a:spLocks noGrp="1"/>
          </p:cNvSpPr>
          <p:nvPr>
            <p:ph idx="1"/>
          </p:nvPr>
        </p:nvSpPr>
        <p:spPr/>
        <p:txBody>
          <a:bodyPr/>
          <a:lstStyle/>
          <a:p>
            <a:endParaRPr lang="en-US" dirty="0"/>
          </a:p>
        </p:txBody>
      </p:sp>
      <p:pic>
        <p:nvPicPr>
          <p:cNvPr id="4" name="Content Placeholder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63069" y="1447800"/>
            <a:ext cx="7190441" cy="4525963"/>
          </a:xfrm>
          <a:prstGeom prst="rect">
            <a:avLst/>
          </a:prstGeom>
          <a:noFill/>
          <a:ln w="9525">
            <a:noFill/>
            <a:miter lim="800000"/>
            <a:headEnd/>
            <a:tailEnd/>
          </a:ln>
        </p:spPr>
      </p:pic>
      <p:sp>
        <p:nvSpPr>
          <p:cNvPr id="5" name="Freeform 4"/>
          <p:cNvSpPr/>
          <p:nvPr/>
        </p:nvSpPr>
        <p:spPr>
          <a:xfrm>
            <a:off x="4930069" y="3048000"/>
            <a:ext cx="2427005" cy="521294"/>
          </a:xfrm>
          <a:custGeom>
            <a:avLst/>
            <a:gdLst>
              <a:gd name="connsiteX0" fmla="*/ 0 w 2427005"/>
              <a:gd name="connsiteY0" fmla="*/ 512748 h 521294"/>
              <a:gd name="connsiteX1" fmla="*/ 828942 w 2427005"/>
              <a:gd name="connsiteY1" fmla="*/ 85458 h 521294"/>
              <a:gd name="connsiteX2" fmla="*/ 914400 w 2427005"/>
              <a:gd name="connsiteY2" fmla="*/ 51275 h 521294"/>
              <a:gd name="connsiteX3" fmla="*/ 982766 w 2427005"/>
              <a:gd name="connsiteY3" fmla="*/ 25638 h 521294"/>
              <a:gd name="connsiteX4" fmla="*/ 1042587 w 2427005"/>
              <a:gd name="connsiteY4" fmla="*/ 8546 h 521294"/>
              <a:gd name="connsiteX5" fmla="*/ 1110953 w 2427005"/>
              <a:gd name="connsiteY5" fmla="*/ 0 h 521294"/>
              <a:gd name="connsiteX6" fmla="*/ 1196411 w 2427005"/>
              <a:gd name="connsiteY6" fmla="*/ 0 h 521294"/>
              <a:gd name="connsiteX7" fmla="*/ 1290415 w 2427005"/>
              <a:gd name="connsiteY7" fmla="*/ 0 h 521294"/>
              <a:gd name="connsiteX8" fmla="*/ 1358781 w 2427005"/>
              <a:gd name="connsiteY8" fmla="*/ 17092 h 521294"/>
              <a:gd name="connsiteX9" fmla="*/ 1444239 w 2427005"/>
              <a:gd name="connsiteY9" fmla="*/ 34183 h 521294"/>
              <a:gd name="connsiteX10" fmla="*/ 1521151 w 2427005"/>
              <a:gd name="connsiteY10" fmla="*/ 59821 h 521294"/>
              <a:gd name="connsiteX11" fmla="*/ 2427005 w 2427005"/>
              <a:gd name="connsiteY11" fmla="*/ 521294 h 521294"/>
              <a:gd name="connsiteX12" fmla="*/ 2033899 w 2427005"/>
              <a:gd name="connsiteY12" fmla="*/ 521294 h 521294"/>
              <a:gd name="connsiteX13" fmla="*/ 1512605 w 2427005"/>
              <a:gd name="connsiteY13" fmla="*/ 247828 h 521294"/>
              <a:gd name="connsiteX14" fmla="*/ 1444239 w 2427005"/>
              <a:gd name="connsiteY14" fmla="*/ 230737 h 521294"/>
              <a:gd name="connsiteX15" fmla="*/ 1367327 w 2427005"/>
              <a:gd name="connsiteY15" fmla="*/ 213645 h 521294"/>
              <a:gd name="connsiteX16" fmla="*/ 1273323 w 2427005"/>
              <a:gd name="connsiteY16" fmla="*/ 196554 h 521294"/>
              <a:gd name="connsiteX17" fmla="*/ 1196411 w 2427005"/>
              <a:gd name="connsiteY17" fmla="*/ 196554 h 521294"/>
              <a:gd name="connsiteX18" fmla="*/ 1119499 w 2427005"/>
              <a:gd name="connsiteY18" fmla="*/ 205099 h 521294"/>
              <a:gd name="connsiteX19" fmla="*/ 1042587 w 2427005"/>
              <a:gd name="connsiteY19" fmla="*/ 213645 h 521294"/>
              <a:gd name="connsiteX20" fmla="*/ 982766 w 2427005"/>
              <a:gd name="connsiteY20" fmla="*/ 230737 h 521294"/>
              <a:gd name="connsiteX21" fmla="*/ 931491 w 2427005"/>
              <a:gd name="connsiteY21" fmla="*/ 247828 h 521294"/>
              <a:gd name="connsiteX22" fmla="*/ 393106 w 2427005"/>
              <a:gd name="connsiteY22" fmla="*/ 521294 h 521294"/>
              <a:gd name="connsiteX23" fmla="*/ 0 w 2427005"/>
              <a:gd name="connsiteY23" fmla="*/ 512748 h 52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7005" h="521294">
                <a:moveTo>
                  <a:pt x="0" y="512748"/>
                </a:moveTo>
                <a:lnTo>
                  <a:pt x="828942" y="85458"/>
                </a:lnTo>
                <a:lnTo>
                  <a:pt x="914400" y="51275"/>
                </a:lnTo>
                <a:lnTo>
                  <a:pt x="982766" y="25638"/>
                </a:lnTo>
                <a:lnTo>
                  <a:pt x="1042587" y="8546"/>
                </a:lnTo>
                <a:lnTo>
                  <a:pt x="1110953" y="0"/>
                </a:lnTo>
                <a:lnTo>
                  <a:pt x="1196411" y="0"/>
                </a:lnTo>
                <a:lnTo>
                  <a:pt x="1290415" y="0"/>
                </a:lnTo>
                <a:lnTo>
                  <a:pt x="1358781" y="17092"/>
                </a:lnTo>
                <a:lnTo>
                  <a:pt x="1444239" y="34183"/>
                </a:lnTo>
                <a:lnTo>
                  <a:pt x="1521151" y="59821"/>
                </a:lnTo>
                <a:lnTo>
                  <a:pt x="2427005" y="521294"/>
                </a:lnTo>
                <a:lnTo>
                  <a:pt x="2033899" y="521294"/>
                </a:lnTo>
                <a:lnTo>
                  <a:pt x="1512605" y="247828"/>
                </a:lnTo>
                <a:lnTo>
                  <a:pt x="1444239" y="230737"/>
                </a:lnTo>
                <a:lnTo>
                  <a:pt x="1367327" y="213645"/>
                </a:lnTo>
                <a:lnTo>
                  <a:pt x="1273323" y="196554"/>
                </a:lnTo>
                <a:lnTo>
                  <a:pt x="1196411" y="196554"/>
                </a:lnTo>
                <a:lnTo>
                  <a:pt x="1119499" y="205099"/>
                </a:lnTo>
                <a:lnTo>
                  <a:pt x="1042587" y="213645"/>
                </a:lnTo>
                <a:lnTo>
                  <a:pt x="982766" y="230737"/>
                </a:lnTo>
                <a:lnTo>
                  <a:pt x="931491" y="247828"/>
                </a:lnTo>
                <a:lnTo>
                  <a:pt x="393106" y="521294"/>
                </a:lnTo>
                <a:lnTo>
                  <a:pt x="0" y="512748"/>
                </a:lnTo>
                <a:close/>
              </a:path>
            </a:pathLst>
          </a:custGeom>
          <a:pattFill prst="wdDnDiag">
            <a:fgClr>
              <a:schemeClr val="accent1"/>
            </a:fgClr>
            <a:bgClr>
              <a:schemeClr val="bg1"/>
            </a:bgClr>
          </a:pattFill>
          <a:ln>
            <a:solidFill>
              <a:schemeClr val="accent1">
                <a:shade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6301669" y="2277454"/>
            <a:ext cx="405213" cy="7705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75819" y="1698903"/>
            <a:ext cx="5530788" cy="646331"/>
          </a:xfrm>
          <a:prstGeom prst="rect">
            <a:avLst/>
          </a:prstGeom>
          <a:noFill/>
        </p:spPr>
        <p:txBody>
          <a:bodyPr wrap="square" rtlCol="0">
            <a:spAutoFit/>
          </a:bodyPr>
          <a:lstStyle/>
          <a:p>
            <a:r>
              <a:rPr lang="en-US" dirty="0"/>
              <a:t>If this new impervious area is less than one acre, </a:t>
            </a:r>
          </a:p>
          <a:p>
            <a:r>
              <a:rPr lang="en-US" dirty="0"/>
              <a:t>water quantity treatment is not required.   </a:t>
            </a:r>
          </a:p>
        </p:txBody>
      </p:sp>
      <p:sp>
        <p:nvSpPr>
          <p:cNvPr id="8" name="TextBox 7"/>
          <p:cNvSpPr txBox="1"/>
          <p:nvPr/>
        </p:nvSpPr>
        <p:spPr>
          <a:xfrm>
            <a:off x="4244269" y="3461572"/>
            <a:ext cx="550151" cy="215444"/>
          </a:xfrm>
          <a:prstGeom prst="rect">
            <a:avLst/>
          </a:prstGeom>
          <a:noFill/>
        </p:spPr>
        <p:txBody>
          <a:bodyPr wrap="none" rtlCol="0">
            <a:spAutoFit/>
          </a:bodyPr>
          <a:lstStyle/>
          <a:p>
            <a:r>
              <a:rPr lang="en-US" sz="800" dirty="0"/>
              <a:t>EX R/W</a:t>
            </a:r>
          </a:p>
        </p:txBody>
      </p:sp>
      <p:sp>
        <p:nvSpPr>
          <p:cNvPr id="9" name="TextBox 8"/>
          <p:cNvSpPr txBox="1"/>
          <p:nvPr/>
        </p:nvSpPr>
        <p:spPr>
          <a:xfrm>
            <a:off x="5261554" y="3461572"/>
            <a:ext cx="550151" cy="215444"/>
          </a:xfrm>
          <a:prstGeom prst="rect">
            <a:avLst/>
          </a:prstGeom>
          <a:noFill/>
        </p:spPr>
        <p:txBody>
          <a:bodyPr wrap="none" rtlCol="0">
            <a:spAutoFit/>
          </a:bodyPr>
          <a:lstStyle/>
          <a:p>
            <a:r>
              <a:rPr lang="en-US" sz="800" dirty="0"/>
              <a:t>EX R/W</a:t>
            </a:r>
          </a:p>
        </p:txBody>
      </p:sp>
      <p:sp>
        <p:nvSpPr>
          <p:cNvPr id="10" name="TextBox 9"/>
          <p:cNvSpPr txBox="1"/>
          <p:nvPr/>
        </p:nvSpPr>
        <p:spPr>
          <a:xfrm>
            <a:off x="7284446" y="3461572"/>
            <a:ext cx="550151" cy="215444"/>
          </a:xfrm>
          <a:prstGeom prst="rect">
            <a:avLst/>
          </a:prstGeom>
          <a:noFill/>
        </p:spPr>
        <p:txBody>
          <a:bodyPr wrap="none" rtlCol="0">
            <a:spAutoFit/>
          </a:bodyPr>
          <a:lstStyle/>
          <a:p>
            <a:r>
              <a:rPr lang="en-US" sz="800" dirty="0"/>
              <a:t>EX R/W</a:t>
            </a:r>
          </a:p>
        </p:txBody>
      </p:sp>
      <p:pic>
        <p:nvPicPr>
          <p:cNvPr id="11" name="Picture 10"/>
          <p:cNvPicPr>
            <a:picLocks noChangeAspect="1"/>
          </p:cNvPicPr>
          <p:nvPr/>
        </p:nvPicPr>
        <p:blipFill>
          <a:blip r:embed="rId3"/>
          <a:stretch>
            <a:fillRect/>
          </a:stretch>
        </p:blipFill>
        <p:spPr>
          <a:xfrm>
            <a:off x="6258235" y="3467606"/>
            <a:ext cx="548688" cy="231668"/>
          </a:xfrm>
          <a:prstGeom prst="rect">
            <a:avLst/>
          </a:prstGeom>
        </p:spPr>
      </p:pic>
      <p:pic>
        <p:nvPicPr>
          <p:cNvPr id="12" name="Picture 11"/>
          <p:cNvPicPr>
            <a:picLocks noChangeAspect="1"/>
          </p:cNvPicPr>
          <p:nvPr/>
        </p:nvPicPr>
        <p:blipFill>
          <a:blip r:embed="rId3"/>
          <a:stretch>
            <a:fillRect/>
          </a:stretch>
        </p:blipFill>
        <p:spPr>
          <a:xfrm>
            <a:off x="5261554" y="3824199"/>
            <a:ext cx="548688" cy="231668"/>
          </a:xfrm>
          <a:prstGeom prst="rect">
            <a:avLst/>
          </a:prstGeom>
        </p:spPr>
      </p:pic>
      <p:pic>
        <p:nvPicPr>
          <p:cNvPr id="13" name="Picture 12"/>
          <p:cNvPicPr>
            <a:picLocks noChangeAspect="1"/>
          </p:cNvPicPr>
          <p:nvPr/>
        </p:nvPicPr>
        <p:blipFill>
          <a:blip r:embed="rId3"/>
          <a:stretch>
            <a:fillRect/>
          </a:stretch>
        </p:blipFill>
        <p:spPr>
          <a:xfrm>
            <a:off x="4244269" y="3832341"/>
            <a:ext cx="548688" cy="231668"/>
          </a:xfrm>
          <a:prstGeom prst="rect">
            <a:avLst/>
          </a:prstGeom>
        </p:spPr>
      </p:pic>
      <p:pic>
        <p:nvPicPr>
          <p:cNvPr id="14" name="Picture 13"/>
          <p:cNvPicPr>
            <a:picLocks noChangeAspect="1"/>
          </p:cNvPicPr>
          <p:nvPr/>
        </p:nvPicPr>
        <p:blipFill>
          <a:blip r:embed="rId3"/>
          <a:stretch>
            <a:fillRect/>
          </a:stretch>
        </p:blipFill>
        <p:spPr>
          <a:xfrm>
            <a:off x="6273000" y="3832341"/>
            <a:ext cx="548688" cy="231668"/>
          </a:xfrm>
          <a:prstGeom prst="rect">
            <a:avLst/>
          </a:prstGeom>
        </p:spPr>
      </p:pic>
      <p:pic>
        <p:nvPicPr>
          <p:cNvPr id="15" name="Picture 14"/>
          <p:cNvPicPr>
            <a:picLocks noChangeAspect="1"/>
          </p:cNvPicPr>
          <p:nvPr/>
        </p:nvPicPr>
        <p:blipFill>
          <a:blip r:embed="rId3"/>
          <a:stretch>
            <a:fillRect/>
          </a:stretch>
        </p:blipFill>
        <p:spPr>
          <a:xfrm>
            <a:off x="7284446" y="3832341"/>
            <a:ext cx="548688" cy="231668"/>
          </a:xfrm>
          <a:prstGeom prst="rect">
            <a:avLst/>
          </a:prstGeom>
        </p:spPr>
      </p:pic>
      <p:sp>
        <p:nvSpPr>
          <p:cNvPr id="16" name="TextBox 15"/>
          <p:cNvSpPr txBox="1"/>
          <p:nvPr/>
        </p:nvSpPr>
        <p:spPr>
          <a:xfrm rot="1401101">
            <a:off x="6325713" y="2954870"/>
            <a:ext cx="381000" cy="200055"/>
          </a:xfrm>
          <a:prstGeom prst="rect">
            <a:avLst/>
          </a:prstGeom>
          <a:noFill/>
        </p:spPr>
        <p:txBody>
          <a:bodyPr wrap="square" rtlCol="0">
            <a:spAutoFit/>
          </a:bodyPr>
          <a:lstStyle/>
          <a:p>
            <a:r>
              <a:rPr lang="en-US" sz="700" dirty="0"/>
              <a:t>R/W</a:t>
            </a:r>
          </a:p>
        </p:txBody>
      </p:sp>
    </p:spTree>
    <p:extLst>
      <p:ext uri="{BB962C8B-B14F-4D97-AF65-F5344CB8AC3E}">
        <p14:creationId xmlns:p14="http://schemas.microsoft.com/office/powerpoint/2010/main" val="32607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t>Earth Disturbing Area (EDA)</a:t>
            </a:r>
          </a:p>
          <a:p>
            <a:r>
              <a:rPr lang="en-US" dirty="0"/>
              <a:t>Impervious Area</a:t>
            </a:r>
          </a:p>
          <a:p>
            <a:r>
              <a:rPr lang="en-US" dirty="0"/>
              <a:t>Treatment Requirements and Treatment Credit</a:t>
            </a:r>
          </a:p>
          <a:p>
            <a:r>
              <a:rPr lang="en-US" dirty="0"/>
              <a:t>Quality vs. Quantity Treatment</a:t>
            </a:r>
          </a:p>
          <a:p>
            <a:r>
              <a:rPr lang="en-US" dirty="0">
                <a:solidFill>
                  <a:srgbClr val="FFFF00"/>
                </a:solidFill>
              </a:rPr>
              <a:t>Manufactured Systems</a:t>
            </a:r>
          </a:p>
          <a:p>
            <a:r>
              <a:rPr lang="en-US" dirty="0"/>
              <a:t>Projects that Don’t Require Post-Construction BMPs</a:t>
            </a:r>
          </a:p>
        </p:txBody>
      </p:sp>
    </p:spTree>
    <p:extLst>
      <p:ext uri="{BB962C8B-B14F-4D97-AF65-F5344CB8AC3E}">
        <p14:creationId xmlns:p14="http://schemas.microsoft.com/office/powerpoint/2010/main" val="189658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Manufactured Systems</a:t>
            </a:r>
          </a:p>
        </p:txBody>
      </p:sp>
      <p:graphicFrame>
        <p:nvGraphicFramePr>
          <p:cNvPr id="4" name="Chart 3"/>
          <p:cNvGraphicFramePr>
            <a:graphicFrameLocks noGrp="1"/>
          </p:cNvGraphicFramePr>
          <p:nvPr>
            <p:extLst>
              <p:ext uri="{D42A27DB-BD31-4B8C-83A1-F6EECF244321}">
                <p14:modId xmlns:p14="http://schemas.microsoft.com/office/powerpoint/2010/main" val="3877248816"/>
              </p:ext>
            </p:extLst>
          </p:nvPr>
        </p:nvGraphicFramePr>
        <p:xfrm>
          <a:off x="1495425" y="1213764"/>
          <a:ext cx="8673276" cy="558709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2419350" y="5226971"/>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38625" y="5226971"/>
            <a:ext cx="0" cy="756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05550" y="5226971"/>
            <a:ext cx="0" cy="756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889" y="2354896"/>
            <a:ext cx="2383973" cy="1908891"/>
          </a:xfrm>
          <a:prstGeom prst="rect">
            <a:avLst/>
          </a:prstGeom>
        </p:spPr>
      </p:pic>
      <p:sp>
        <p:nvSpPr>
          <p:cNvPr id="9" name="TextBox 8"/>
          <p:cNvSpPr txBox="1"/>
          <p:nvPr/>
        </p:nvSpPr>
        <p:spPr>
          <a:xfrm>
            <a:off x="6546850" y="5430623"/>
            <a:ext cx="2180319" cy="369332"/>
          </a:xfrm>
          <a:prstGeom prst="rect">
            <a:avLst/>
          </a:prstGeom>
          <a:solidFill>
            <a:schemeClr val="bg1"/>
          </a:solidFill>
          <a:ln>
            <a:solidFill>
              <a:schemeClr val="tx1"/>
            </a:solidFill>
          </a:ln>
        </p:spPr>
        <p:txBody>
          <a:bodyPr wrap="square" rtlCol="0">
            <a:spAutoFit/>
          </a:bodyPr>
          <a:lstStyle/>
          <a:p>
            <a:pPr algn="ctr"/>
            <a:r>
              <a:rPr lang="en-US" dirty="0"/>
              <a:t>80% TSS Removal</a:t>
            </a:r>
          </a:p>
        </p:txBody>
      </p:sp>
    </p:spTree>
    <p:extLst>
      <p:ext uri="{BB962C8B-B14F-4D97-AF65-F5344CB8AC3E}">
        <p14:creationId xmlns:p14="http://schemas.microsoft.com/office/powerpoint/2010/main" val="414120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Manufactured Systems</a:t>
            </a:r>
          </a:p>
        </p:txBody>
      </p:sp>
      <p:sp>
        <p:nvSpPr>
          <p:cNvPr id="3" name="Content Placeholder 2"/>
          <p:cNvSpPr>
            <a:spLocks noGrp="1"/>
          </p:cNvSpPr>
          <p:nvPr>
            <p:ph idx="1"/>
          </p:nvPr>
        </p:nvSpPr>
        <p:spPr/>
        <p:txBody>
          <a:bodyPr/>
          <a:lstStyle/>
          <a:p>
            <a:r>
              <a:rPr lang="en-US" sz="2800" dirty="0"/>
              <a:t>Cartridge &amp; Membrane Filters: 80% NJDEP Sand</a:t>
            </a:r>
          </a:p>
          <a:p>
            <a:r>
              <a:rPr lang="en-US" sz="2800" dirty="0"/>
              <a:t>Hydrodynamic Separators: 80% ODOT Sand, 50% NJDEP</a:t>
            </a:r>
          </a:p>
          <a:p>
            <a:r>
              <a:rPr lang="en-US" sz="2800" dirty="0"/>
              <a:t>Catch Basin Inserts: May Capture &gt;200 microns, reg. maint.</a:t>
            </a:r>
          </a:p>
        </p:txBody>
      </p:sp>
      <p:sp>
        <p:nvSpPr>
          <p:cNvPr id="4" name="Rectangle 3"/>
          <p:cNvSpPr/>
          <p:nvPr/>
        </p:nvSpPr>
        <p:spPr>
          <a:xfrm>
            <a:off x="942571" y="3144289"/>
            <a:ext cx="9443258"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Users\prier\Desktop\Comm\2_Presentations\Photos\stormfil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3391381"/>
            <a:ext cx="3124200" cy="2742719"/>
          </a:xfrm>
          <a:prstGeom prst="rect">
            <a:avLst/>
          </a:prstGeom>
          <a:solidFill>
            <a:schemeClr val="bg1"/>
          </a:solidFill>
          <a:extLst/>
        </p:spPr>
      </p:pic>
      <p:pic>
        <p:nvPicPr>
          <p:cNvPr id="6" name="Picture 3" descr="C:\Users\prier\Desktop\Comm\2_Presentations\Photos\CDSin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3310090"/>
            <a:ext cx="2514600" cy="2788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rier\Desktop\Comm\2_Presentations\Photos\catch basin inse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753" y="3526493"/>
            <a:ext cx="3451337" cy="25717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20800" y="6210300"/>
            <a:ext cx="2971800" cy="369332"/>
          </a:xfrm>
          <a:prstGeom prst="rect">
            <a:avLst/>
          </a:prstGeom>
          <a:noFill/>
        </p:spPr>
        <p:txBody>
          <a:bodyPr wrap="square" rtlCol="0">
            <a:spAutoFit/>
          </a:bodyPr>
          <a:lstStyle/>
          <a:p>
            <a:pPr algn="ctr"/>
            <a:r>
              <a:rPr lang="en-US" dirty="0"/>
              <a:t>Cartridge </a:t>
            </a:r>
            <a:r>
              <a:rPr lang="en-US" sz="1000" dirty="0">
                <a:solidFill>
                  <a:schemeClr val="tx1">
                    <a:lumMod val="65000"/>
                    <a:lumOff val="35000"/>
                  </a:schemeClr>
                </a:solidFill>
              </a:rPr>
              <a:t>(Contech)</a:t>
            </a:r>
            <a:endParaRPr lang="en-US" sz="1200" dirty="0">
              <a:solidFill>
                <a:schemeClr val="tx1">
                  <a:lumMod val="65000"/>
                  <a:lumOff val="35000"/>
                </a:schemeClr>
              </a:solidFill>
            </a:endParaRPr>
          </a:p>
        </p:txBody>
      </p:sp>
      <p:sp>
        <p:nvSpPr>
          <p:cNvPr id="9" name="TextBox 8"/>
          <p:cNvSpPr txBox="1"/>
          <p:nvPr/>
        </p:nvSpPr>
        <p:spPr>
          <a:xfrm>
            <a:off x="4368800" y="6210300"/>
            <a:ext cx="2971800" cy="369332"/>
          </a:xfrm>
          <a:prstGeom prst="rect">
            <a:avLst/>
          </a:prstGeom>
          <a:noFill/>
        </p:spPr>
        <p:txBody>
          <a:bodyPr wrap="square" rtlCol="0">
            <a:spAutoFit/>
          </a:bodyPr>
          <a:lstStyle/>
          <a:p>
            <a:pPr algn="ctr"/>
            <a:r>
              <a:rPr lang="en-US" dirty="0"/>
              <a:t>Hydro. Sep. </a:t>
            </a:r>
            <a:r>
              <a:rPr lang="en-US" sz="1000" dirty="0">
                <a:solidFill>
                  <a:schemeClr val="tx1">
                    <a:lumMod val="65000"/>
                    <a:lumOff val="35000"/>
                  </a:schemeClr>
                </a:solidFill>
              </a:rPr>
              <a:t>(Contech)</a:t>
            </a:r>
            <a:endParaRPr lang="en-US" dirty="0"/>
          </a:p>
        </p:txBody>
      </p:sp>
      <p:sp>
        <p:nvSpPr>
          <p:cNvPr id="10" name="TextBox 9"/>
          <p:cNvSpPr txBox="1"/>
          <p:nvPr/>
        </p:nvSpPr>
        <p:spPr>
          <a:xfrm>
            <a:off x="7188200" y="6221968"/>
            <a:ext cx="2971800" cy="369332"/>
          </a:xfrm>
          <a:prstGeom prst="rect">
            <a:avLst/>
          </a:prstGeom>
          <a:noFill/>
        </p:spPr>
        <p:txBody>
          <a:bodyPr wrap="square" rtlCol="0">
            <a:spAutoFit/>
          </a:bodyPr>
          <a:lstStyle/>
          <a:p>
            <a:pPr algn="ctr"/>
            <a:r>
              <a:rPr lang="en-US" dirty="0"/>
              <a:t>Basin Insert </a:t>
            </a:r>
            <a:r>
              <a:rPr lang="en-US" sz="1000" dirty="0">
                <a:solidFill>
                  <a:schemeClr val="tx1">
                    <a:lumMod val="65000"/>
                    <a:lumOff val="35000"/>
                  </a:schemeClr>
                </a:solidFill>
              </a:rPr>
              <a:t>(Contech)</a:t>
            </a:r>
            <a:endParaRPr lang="en-US" dirty="0"/>
          </a:p>
        </p:txBody>
      </p:sp>
    </p:spTree>
    <p:extLst>
      <p:ext uri="{BB962C8B-B14F-4D97-AF65-F5344CB8AC3E}">
        <p14:creationId xmlns:p14="http://schemas.microsoft.com/office/powerpoint/2010/main" val="236978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Manufactured Systems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79234" y="1215570"/>
            <a:ext cx="5941558" cy="4517572"/>
          </a:xfrm>
          <a:prstGeom prst="rect">
            <a:avLst/>
          </a:prstGeom>
          <a:ln w="19050">
            <a:solidFill>
              <a:schemeClr val="tx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657" y="1143000"/>
            <a:ext cx="3679880" cy="5132704"/>
          </a:xfrm>
          <a:prstGeom prst="rect">
            <a:avLst/>
          </a:prstGeom>
          <a:noFill/>
          <a:ln w="1905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331" y="3351395"/>
            <a:ext cx="3095624" cy="3253969"/>
          </a:xfrm>
          <a:prstGeom prst="rect">
            <a:avLst/>
          </a:prstGeom>
          <a:ln w="19050">
            <a:solidFill>
              <a:schemeClr val="tx1"/>
            </a:solidFill>
          </a:ln>
        </p:spPr>
      </p:pic>
      <p:sp>
        <p:nvSpPr>
          <p:cNvPr id="7" name="TextBox 6"/>
          <p:cNvSpPr txBox="1"/>
          <p:nvPr/>
        </p:nvSpPr>
        <p:spPr>
          <a:xfrm>
            <a:off x="8761331" y="6359143"/>
            <a:ext cx="1752600" cy="246221"/>
          </a:xfrm>
          <a:prstGeom prst="rect">
            <a:avLst/>
          </a:prstGeom>
          <a:noFill/>
        </p:spPr>
        <p:txBody>
          <a:bodyPr wrap="square" rtlCol="0">
            <a:spAutoFit/>
          </a:bodyPr>
          <a:lstStyle/>
          <a:p>
            <a:r>
              <a:rPr lang="en-US" sz="1000" dirty="0">
                <a:solidFill>
                  <a:schemeClr val="bg1">
                    <a:lumMod val="50000"/>
                  </a:schemeClr>
                </a:solidFill>
              </a:rPr>
              <a:t>Image:  3P Technik UK</a:t>
            </a:r>
          </a:p>
        </p:txBody>
      </p:sp>
    </p:spTree>
    <p:extLst>
      <p:ext uri="{BB962C8B-B14F-4D97-AF65-F5344CB8AC3E}">
        <p14:creationId xmlns:p14="http://schemas.microsoft.com/office/powerpoint/2010/main" val="102781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t>Earth Disturbing Area (EDA)</a:t>
            </a:r>
          </a:p>
          <a:p>
            <a:r>
              <a:rPr lang="en-US" dirty="0"/>
              <a:t>Impervious Area</a:t>
            </a:r>
          </a:p>
          <a:p>
            <a:r>
              <a:rPr lang="en-US" dirty="0"/>
              <a:t>Treatment Requirements and Treatment Credit</a:t>
            </a:r>
          </a:p>
          <a:p>
            <a:r>
              <a:rPr lang="en-US" dirty="0"/>
              <a:t>Quality vs. Quantity Treatment</a:t>
            </a:r>
          </a:p>
          <a:p>
            <a:r>
              <a:rPr lang="en-US" dirty="0"/>
              <a:t>Manufactured Systems</a:t>
            </a:r>
          </a:p>
          <a:p>
            <a:r>
              <a:rPr lang="en-US" dirty="0">
                <a:solidFill>
                  <a:srgbClr val="FFFF00"/>
                </a:solidFill>
              </a:rPr>
              <a:t>Projects that Don’t Require Post-Construction BMPs</a:t>
            </a:r>
          </a:p>
        </p:txBody>
      </p:sp>
    </p:spTree>
    <p:extLst>
      <p:ext uri="{BB962C8B-B14F-4D97-AF65-F5344CB8AC3E}">
        <p14:creationId xmlns:p14="http://schemas.microsoft.com/office/powerpoint/2010/main" val="47245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Post-Construction BMPs Required</a:t>
            </a:r>
          </a:p>
        </p:txBody>
      </p:sp>
      <p:sp>
        <p:nvSpPr>
          <p:cNvPr id="3" name="Content Placeholder 2"/>
          <p:cNvSpPr>
            <a:spLocks noGrp="1"/>
          </p:cNvSpPr>
          <p:nvPr>
            <p:ph idx="1"/>
          </p:nvPr>
        </p:nvSpPr>
        <p:spPr>
          <a:xfrm>
            <a:off x="609600" y="1600203"/>
            <a:ext cx="11334750" cy="4525963"/>
          </a:xfrm>
        </p:spPr>
        <p:txBody>
          <a:bodyPr/>
          <a:lstStyle/>
          <a:p>
            <a:r>
              <a:rPr lang="en-US" dirty="0"/>
              <a:t>New utility line, fence, guard rail, or noise wall projects</a:t>
            </a:r>
          </a:p>
          <a:p>
            <a:endParaRPr lang="en-US" sz="1800" dirty="0"/>
          </a:p>
          <a:p>
            <a:r>
              <a:rPr lang="en-US" dirty="0"/>
              <a:t>Routine Maintenance Activities</a:t>
            </a:r>
          </a:p>
          <a:p>
            <a:pPr lvl="1"/>
            <a:r>
              <a:rPr lang="en-US" sz="2800" dirty="0"/>
              <a:t>US EPA:  Activity that is performed to maintain the original line and grade, hydraulic capacity, or original purpose of the site</a:t>
            </a:r>
          </a:p>
          <a:p>
            <a:pPr lvl="1"/>
            <a:r>
              <a:rPr lang="en-US" dirty="0"/>
              <a:t>US EPA:  Applicable to any size site</a:t>
            </a:r>
          </a:p>
          <a:p>
            <a:pPr lvl="1"/>
            <a:r>
              <a:rPr lang="en-US" sz="2800" dirty="0"/>
              <a:t>Ohio EPA:  Website listing typical routine maintenance activities</a:t>
            </a:r>
          </a:p>
          <a:p>
            <a:pPr lvl="1"/>
            <a:r>
              <a:rPr lang="en-US" dirty="0"/>
              <a:t>Ohio EPA:  Limit routine maintenance to &lt; 5 acres</a:t>
            </a:r>
            <a:endParaRPr lang="en-US" sz="2800" dirty="0"/>
          </a:p>
        </p:txBody>
      </p:sp>
    </p:spTree>
    <p:extLst>
      <p:ext uri="{BB962C8B-B14F-4D97-AF65-F5344CB8AC3E}">
        <p14:creationId xmlns:p14="http://schemas.microsoft.com/office/powerpoint/2010/main" val="185483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Post-Construction BMPs Required</a:t>
            </a:r>
          </a:p>
        </p:txBody>
      </p:sp>
      <p:sp>
        <p:nvSpPr>
          <p:cNvPr id="3" name="Content Placeholder 2"/>
          <p:cNvSpPr>
            <a:spLocks noGrp="1"/>
          </p:cNvSpPr>
          <p:nvPr>
            <p:ph idx="1"/>
          </p:nvPr>
        </p:nvSpPr>
        <p:spPr/>
        <p:txBody>
          <a:bodyPr/>
          <a:lstStyle/>
          <a:p>
            <a:r>
              <a:rPr lang="en-US" sz="2800" dirty="0"/>
              <a:t>Routine Maintenance Activities (&lt; 5 acres </a:t>
            </a:r>
            <a:r>
              <a:rPr lang="en-US" sz="2800" u="sng" dirty="0"/>
              <a:t>Total</a:t>
            </a:r>
            <a:r>
              <a:rPr lang="en-US" sz="2800" dirty="0"/>
              <a:t> EDA)</a:t>
            </a:r>
          </a:p>
          <a:p>
            <a:pPr lvl="1"/>
            <a:r>
              <a:rPr lang="en-US" sz="2300" dirty="0"/>
              <a:t>Repair/replace fence, guard rail, noise wall, signs, lighting, signals, culverts, curbs, sidewalk, utility lines</a:t>
            </a:r>
          </a:p>
          <a:p>
            <a:pPr lvl="1"/>
            <a:r>
              <a:rPr lang="en-US" sz="2300" dirty="0"/>
              <a:t>Bridge repair/replace – includes </a:t>
            </a:r>
            <a:r>
              <a:rPr lang="en-US" sz="2300" u="sng" dirty="0"/>
              <a:t>approach</a:t>
            </a:r>
            <a:r>
              <a:rPr lang="en-US" sz="2300" dirty="0"/>
              <a:t>, abutments, and deck</a:t>
            </a:r>
          </a:p>
          <a:p>
            <a:pPr lvl="1"/>
            <a:r>
              <a:rPr lang="en-US" sz="2300" dirty="0"/>
              <a:t>Tree/brush removal, ditch cleanout, linear grading (for proper drainage)</a:t>
            </a:r>
          </a:p>
          <a:p>
            <a:pPr lvl="1"/>
            <a:r>
              <a:rPr lang="en-US" sz="2300" dirty="0"/>
              <a:t>Land slide repair – includes grading/repairing features affected by slide</a:t>
            </a:r>
          </a:p>
          <a:p>
            <a:pPr lvl="1"/>
            <a:r>
              <a:rPr lang="en-US" sz="2300" dirty="0"/>
              <a:t>Unpaved/Gravel roadway or shoulder maintenance – dragging, blading, adding aggregate, etc.</a:t>
            </a:r>
          </a:p>
          <a:p>
            <a:pPr lvl="1"/>
            <a:r>
              <a:rPr lang="en-US" sz="2300" dirty="0"/>
              <a:t>Full depth pavement repair/replace – no changes to the purpose, horizontal alignment, or hydraulic capacity and no additional impervious area is added outside of the existing edge of paved roadway.</a:t>
            </a:r>
          </a:p>
        </p:txBody>
      </p:sp>
    </p:spTree>
    <p:extLst>
      <p:ext uri="{BB962C8B-B14F-4D97-AF65-F5344CB8AC3E}">
        <p14:creationId xmlns:p14="http://schemas.microsoft.com/office/powerpoint/2010/main" val="186714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Confused?  Use ODOT’s Design Resources!</a:t>
            </a:r>
          </a:p>
        </p:txBody>
      </p:sp>
      <p:pic>
        <p:nvPicPr>
          <p:cNvPr id="4" name="Picture 3"/>
          <p:cNvPicPr>
            <a:picLocks noChangeAspect="1"/>
          </p:cNvPicPr>
          <p:nvPr/>
        </p:nvPicPr>
        <p:blipFill>
          <a:blip r:embed="rId2"/>
          <a:stretch>
            <a:fillRect/>
          </a:stretch>
        </p:blipFill>
        <p:spPr>
          <a:xfrm>
            <a:off x="626299" y="1074816"/>
            <a:ext cx="10950486" cy="2111497"/>
          </a:xfrm>
          <a:prstGeom prst="rect">
            <a:avLst/>
          </a:prstGeom>
          <a:ln w="19050">
            <a:solidFill>
              <a:schemeClr val="tx1"/>
            </a:solidFill>
          </a:ln>
        </p:spPr>
      </p:pic>
      <p:pic>
        <p:nvPicPr>
          <p:cNvPr id="5" name="Picture 4"/>
          <p:cNvPicPr>
            <a:picLocks noChangeAspect="1"/>
          </p:cNvPicPr>
          <p:nvPr/>
        </p:nvPicPr>
        <p:blipFill rotWithShape="1">
          <a:blip r:embed="rId3"/>
          <a:srcRect l="14060" r="14669" b="24491"/>
          <a:stretch/>
        </p:blipFill>
        <p:spPr>
          <a:xfrm>
            <a:off x="2720054" y="3099335"/>
            <a:ext cx="6266771" cy="3758665"/>
          </a:xfrm>
          <a:prstGeom prst="rect">
            <a:avLst/>
          </a:prstGeom>
          <a:ln w="19050">
            <a:solidFill>
              <a:schemeClr val="tx1"/>
            </a:solidFill>
          </a:ln>
        </p:spPr>
      </p:pic>
    </p:spTree>
    <p:extLst>
      <p:ext uri="{BB962C8B-B14F-4D97-AF65-F5344CB8AC3E}">
        <p14:creationId xmlns:p14="http://schemas.microsoft.com/office/powerpoint/2010/main" val="142084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2"/>
          <a:srcRect l="2223" t="13668" r="5285"/>
          <a:stretch/>
        </p:blipFill>
        <p:spPr>
          <a:xfrm>
            <a:off x="4559299" y="53108"/>
            <a:ext cx="7378701" cy="6736128"/>
          </a:xfrm>
          <a:prstGeom prst="rect">
            <a:avLst/>
          </a:prstGeom>
          <a:ln w="19050">
            <a:solidFill>
              <a:schemeClr val="tx1"/>
            </a:solidFill>
          </a:ln>
        </p:spPr>
      </p:pic>
      <p:pic>
        <p:nvPicPr>
          <p:cNvPr id="5" name="Picture 4"/>
          <p:cNvPicPr>
            <a:picLocks noChangeAspect="1"/>
          </p:cNvPicPr>
          <p:nvPr/>
        </p:nvPicPr>
        <p:blipFill rotWithShape="1">
          <a:blip r:embed="rId3"/>
          <a:srcRect l="10825" r="6344"/>
          <a:stretch/>
        </p:blipFill>
        <p:spPr>
          <a:xfrm rot="16200000">
            <a:off x="-1004877" y="1382204"/>
            <a:ext cx="6730999" cy="4072810"/>
          </a:xfrm>
          <a:prstGeom prst="rect">
            <a:avLst/>
          </a:prstGeom>
          <a:ln w="19050">
            <a:solidFill>
              <a:schemeClr val="tx1"/>
            </a:solidFill>
          </a:ln>
        </p:spPr>
      </p:pic>
      <p:sp>
        <p:nvSpPr>
          <p:cNvPr id="6" name="Freeform 5"/>
          <p:cNvSpPr/>
          <p:nvPr/>
        </p:nvSpPr>
        <p:spPr>
          <a:xfrm>
            <a:off x="711200" y="228600"/>
            <a:ext cx="3340100" cy="6502400"/>
          </a:xfrm>
          <a:custGeom>
            <a:avLst/>
            <a:gdLst>
              <a:gd name="connsiteX0" fmla="*/ 2667000 w 3340100"/>
              <a:gd name="connsiteY0" fmla="*/ 6502400 h 6502400"/>
              <a:gd name="connsiteX1" fmla="*/ 2794000 w 3340100"/>
              <a:gd name="connsiteY1" fmla="*/ 6438900 h 6502400"/>
              <a:gd name="connsiteX2" fmla="*/ 2844800 w 3340100"/>
              <a:gd name="connsiteY2" fmla="*/ 6121400 h 6502400"/>
              <a:gd name="connsiteX3" fmla="*/ 2921000 w 3340100"/>
              <a:gd name="connsiteY3" fmla="*/ 5791200 h 6502400"/>
              <a:gd name="connsiteX4" fmla="*/ 2984500 w 3340100"/>
              <a:gd name="connsiteY4" fmla="*/ 5537200 h 6502400"/>
              <a:gd name="connsiteX5" fmla="*/ 3340100 w 3340100"/>
              <a:gd name="connsiteY5" fmla="*/ 203200 h 6502400"/>
              <a:gd name="connsiteX6" fmla="*/ 228600 w 3340100"/>
              <a:gd name="connsiteY6" fmla="*/ 0 h 6502400"/>
              <a:gd name="connsiteX7" fmla="*/ 0 w 3340100"/>
              <a:gd name="connsiteY7" fmla="*/ 3454400 h 6502400"/>
              <a:gd name="connsiteX8" fmla="*/ 63500 w 3340100"/>
              <a:gd name="connsiteY8" fmla="*/ 3860800 h 6502400"/>
              <a:gd name="connsiteX9" fmla="*/ 342900 w 3340100"/>
              <a:gd name="connsiteY9" fmla="*/ 4241800 h 6502400"/>
              <a:gd name="connsiteX10" fmla="*/ 901700 w 3340100"/>
              <a:gd name="connsiteY10" fmla="*/ 4546600 h 6502400"/>
              <a:gd name="connsiteX11" fmla="*/ 1397000 w 3340100"/>
              <a:gd name="connsiteY11" fmla="*/ 4927600 h 6502400"/>
              <a:gd name="connsiteX12" fmla="*/ 1778000 w 3340100"/>
              <a:gd name="connsiteY12" fmla="*/ 5308600 h 6502400"/>
              <a:gd name="connsiteX13" fmla="*/ 1917700 w 3340100"/>
              <a:gd name="connsiteY13" fmla="*/ 5537200 h 6502400"/>
              <a:gd name="connsiteX14" fmla="*/ 2095500 w 3340100"/>
              <a:gd name="connsiteY14" fmla="*/ 6134100 h 6502400"/>
              <a:gd name="connsiteX15" fmla="*/ 2362200 w 3340100"/>
              <a:gd name="connsiteY15" fmla="*/ 6464300 h 6502400"/>
              <a:gd name="connsiteX16" fmla="*/ 2667000 w 3340100"/>
              <a:gd name="connsiteY16" fmla="*/ 6502400 h 650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0100" h="6502400">
                <a:moveTo>
                  <a:pt x="2667000" y="6502400"/>
                </a:moveTo>
                <a:lnTo>
                  <a:pt x="2794000" y="6438900"/>
                </a:lnTo>
                <a:lnTo>
                  <a:pt x="2844800" y="6121400"/>
                </a:lnTo>
                <a:lnTo>
                  <a:pt x="2921000" y="5791200"/>
                </a:lnTo>
                <a:lnTo>
                  <a:pt x="2984500" y="5537200"/>
                </a:lnTo>
                <a:lnTo>
                  <a:pt x="3340100" y="203200"/>
                </a:lnTo>
                <a:lnTo>
                  <a:pt x="228600" y="0"/>
                </a:lnTo>
                <a:lnTo>
                  <a:pt x="0" y="3454400"/>
                </a:lnTo>
                <a:lnTo>
                  <a:pt x="63500" y="3860800"/>
                </a:lnTo>
                <a:lnTo>
                  <a:pt x="342900" y="4241800"/>
                </a:lnTo>
                <a:lnTo>
                  <a:pt x="901700" y="4546600"/>
                </a:lnTo>
                <a:lnTo>
                  <a:pt x="1397000" y="4927600"/>
                </a:lnTo>
                <a:lnTo>
                  <a:pt x="1778000" y="5308600"/>
                </a:lnTo>
                <a:lnTo>
                  <a:pt x="1917700" y="5537200"/>
                </a:lnTo>
                <a:lnTo>
                  <a:pt x="2095500" y="6134100"/>
                </a:lnTo>
                <a:lnTo>
                  <a:pt x="2362200" y="6464300"/>
                </a:lnTo>
                <a:lnTo>
                  <a:pt x="2667000" y="6502400"/>
                </a:ln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4902200" y="698500"/>
            <a:ext cx="3873500" cy="4902200"/>
          </a:xfrm>
          <a:custGeom>
            <a:avLst/>
            <a:gdLst>
              <a:gd name="connsiteX0" fmla="*/ 3873500 w 3873500"/>
              <a:gd name="connsiteY0" fmla="*/ 0 h 4902200"/>
              <a:gd name="connsiteX1" fmla="*/ 3657600 w 3873500"/>
              <a:gd name="connsiteY1" fmla="*/ 317500 h 4902200"/>
              <a:gd name="connsiteX2" fmla="*/ 3327400 w 3873500"/>
              <a:gd name="connsiteY2" fmla="*/ 850900 h 4902200"/>
              <a:gd name="connsiteX3" fmla="*/ 3098800 w 3873500"/>
              <a:gd name="connsiteY3" fmla="*/ 1358900 h 4902200"/>
              <a:gd name="connsiteX4" fmla="*/ 2882900 w 3873500"/>
              <a:gd name="connsiteY4" fmla="*/ 1765300 h 4902200"/>
              <a:gd name="connsiteX5" fmla="*/ 2692400 w 3873500"/>
              <a:gd name="connsiteY5" fmla="*/ 2082800 h 4902200"/>
              <a:gd name="connsiteX6" fmla="*/ 2425700 w 3873500"/>
              <a:gd name="connsiteY6" fmla="*/ 2413000 h 4902200"/>
              <a:gd name="connsiteX7" fmla="*/ 2057400 w 3873500"/>
              <a:gd name="connsiteY7" fmla="*/ 2794000 h 4902200"/>
              <a:gd name="connsiteX8" fmla="*/ 1676400 w 3873500"/>
              <a:gd name="connsiteY8" fmla="*/ 3149600 h 4902200"/>
              <a:gd name="connsiteX9" fmla="*/ 1371600 w 3873500"/>
              <a:gd name="connsiteY9" fmla="*/ 3441700 h 4902200"/>
              <a:gd name="connsiteX10" fmla="*/ 1143000 w 3873500"/>
              <a:gd name="connsiteY10" fmla="*/ 3670300 h 4902200"/>
              <a:gd name="connsiteX11" fmla="*/ 838200 w 3873500"/>
              <a:gd name="connsiteY11" fmla="*/ 3949700 h 4902200"/>
              <a:gd name="connsiteX12" fmla="*/ 431800 w 3873500"/>
              <a:gd name="connsiteY12" fmla="*/ 4305300 h 4902200"/>
              <a:gd name="connsiteX13" fmla="*/ 190500 w 3873500"/>
              <a:gd name="connsiteY13" fmla="*/ 4597400 h 4902200"/>
              <a:gd name="connsiteX14" fmla="*/ 0 w 3873500"/>
              <a:gd name="connsiteY14" fmla="*/ 4902200 h 49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3500" h="4902200">
                <a:moveTo>
                  <a:pt x="3873500" y="0"/>
                </a:moveTo>
                <a:lnTo>
                  <a:pt x="3657600" y="317500"/>
                </a:lnTo>
                <a:lnTo>
                  <a:pt x="3327400" y="850900"/>
                </a:lnTo>
                <a:lnTo>
                  <a:pt x="3098800" y="1358900"/>
                </a:lnTo>
                <a:lnTo>
                  <a:pt x="2882900" y="1765300"/>
                </a:lnTo>
                <a:lnTo>
                  <a:pt x="2692400" y="2082800"/>
                </a:lnTo>
                <a:lnTo>
                  <a:pt x="2425700" y="2413000"/>
                </a:lnTo>
                <a:lnTo>
                  <a:pt x="2057400" y="2794000"/>
                </a:lnTo>
                <a:lnTo>
                  <a:pt x="1676400" y="3149600"/>
                </a:lnTo>
                <a:lnTo>
                  <a:pt x="1371600" y="3441700"/>
                </a:lnTo>
                <a:lnTo>
                  <a:pt x="1143000" y="3670300"/>
                </a:lnTo>
                <a:lnTo>
                  <a:pt x="838200" y="3949700"/>
                </a:lnTo>
                <a:lnTo>
                  <a:pt x="431800" y="4305300"/>
                </a:lnTo>
                <a:lnTo>
                  <a:pt x="190500" y="4597400"/>
                </a:lnTo>
                <a:lnTo>
                  <a:pt x="0" y="4902200"/>
                </a:lnTo>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03300" y="1143000"/>
            <a:ext cx="2781300" cy="1323439"/>
          </a:xfrm>
          <a:prstGeom prst="rect">
            <a:avLst/>
          </a:prstGeom>
          <a:solidFill>
            <a:schemeClr val="bg1">
              <a:alpha val="70000"/>
            </a:schemeClr>
          </a:solidFill>
          <a:ln w="19050">
            <a:solidFill>
              <a:schemeClr val="tx1"/>
            </a:solidFill>
          </a:ln>
        </p:spPr>
        <p:txBody>
          <a:bodyPr wrap="square" rtlCol="0">
            <a:spAutoFit/>
          </a:bodyPr>
          <a:lstStyle/>
          <a:p>
            <a:r>
              <a:rPr lang="en-US" sz="2000" b="1" dirty="0"/>
              <a:t>-40 Acre Disturbance</a:t>
            </a:r>
          </a:p>
          <a:p>
            <a:r>
              <a:rPr lang="en-US" sz="2000" b="1" dirty="0"/>
              <a:t>-1 Discharge Point</a:t>
            </a:r>
          </a:p>
          <a:p>
            <a:r>
              <a:rPr lang="en-US" sz="2000" b="1" dirty="0"/>
              <a:t>-1 Post-Construction BMP</a:t>
            </a:r>
          </a:p>
        </p:txBody>
      </p:sp>
      <p:sp>
        <p:nvSpPr>
          <p:cNvPr id="9" name="TextBox 8"/>
          <p:cNvSpPr txBox="1"/>
          <p:nvPr/>
        </p:nvSpPr>
        <p:spPr>
          <a:xfrm>
            <a:off x="8394700" y="3479800"/>
            <a:ext cx="3210271" cy="1631216"/>
          </a:xfrm>
          <a:prstGeom prst="rect">
            <a:avLst/>
          </a:prstGeom>
          <a:solidFill>
            <a:schemeClr val="bg1">
              <a:alpha val="70000"/>
            </a:schemeClr>
          </a:solidFill>
          <a:ln w="19050">
            <a:solidFill>
              <a:schemeClr val="tx1"/>
            </a:solidFill>
          </a:ln>
        </p:spPr>
        <p:txBody>
          <a:bodyPr wrap="square" rtlCol="0">
            <a:spAutoFit/>
          </a:bodyPr>
          <a:lstStyle/>
          <a:p>
            <a:r>
              <a:rPr lang="en-US" sz="2000" b="1" dirty="0"/>
              <a:t>-40 Acre Disturbance</a:t>
            </a:r>
          </a:p>
          <a:p>
            <a:r>
              <a:rPr lang="en-US" sz="2000" b="1" dirty="0"/>
              <a:t>-9 Distinct Stream Crossings</a:t>
            </a:r>
          </a:p>
          <a:p>
            <a:r>
              <a:rPr lang="en-US" sz="2000" b="1" dirty="0"/>
              <a:t>-Many Post-Construction BMPs</a:t>
            </a:r>
          </a:p>
        </p:txBody>
      </p:sp>
    </p:spTree>
    <p:extLst>
      <p:ext uri="{BB962C8B-B14F-4D97-AF65-F5344CB8AC3E}">
        <p14:creationId xmlns:p14="http://schemas.microsoft.com/office/powerpoint/2010/main" val="33021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5200" y="1905000"/>
            <a:ext cx="5410200" cy="1905000"/>
          </a:xfrm>
        </p:spPr>
        <p:txBody>
          <a:bodyPr>
            <a:noAutofit/>
          </a:bodyPr>
          <a:lstStyle/>
          <a:p>
            <a:r>
              <a:rPr lang="en-US" sz="5400" dirty="0"/>
              <a:t>Questions ?</a:t>
            </a:r>
          </a:p>
        </p:txBody>
      </p:sp>
      <p:sp>
        <p:nvSpPr>
          <p:cNvPr id="2" name="TextBox 1"/>
          <p:cNvSpPr txBox="1"/>
          <p:nvPr/>
        </p:nvSpPr>
        <p:spPr>
          <a:xfrm>
            <a:off x="3276600" y="4648200"/>
            <a:ext cx="5943600" cy="1384995"/>
          </a:xfrm>
          <a:prstGeom prst="rect">
            <a:avLst/>
          </a:prstGeom>
          <a:noFill/>
        </p:spPr>
        <p:txBody>
          <a:bodyPr wrap="square" rtlCol="0">
            <a:spAutoFit/>
          </a:bodyPr>
          <a:lstStyle/>
          <a:p>
            <a:pPr algn="ctr"/>
            <a:r>
              <a:rPr lang="en-US" sz="2800" dirty="0">
                <a:solidFill>
                  <a:schemeClr val="bg1"/>
                </a:solidFill>
              </a:rPr>
              <a:t>Jon Prier, P.E.</a:t>
            </a:r>
          </a:p>
          <a:p>
            <a:pPr algn="ctr"/>
            <a:r>
              <a:rPr lang="en-US" sz="2800" dirty="0">
                <a:solidFill>
                  <a:schemeClr val="bg1"/>
                </a:solidFill>
              </a:rPr>
              <a:t>jonathan.prier@dot.ohio.gov</a:t>
            </a:r>
          </a:p>
          <a:p>
            <a:pPr algn="ctr"/>
            <a:r>
              <a:rPr lang="en-US" sz="2800" dirty="0">
                <a:solidFill>
                  <a:schemeClr val="bg1"/>
                </a:solidFill>
              </a:rPr>
              <a:t>614-644-1876</a:t>
            </a:r>
          </a:p>
        </p:txBody>
      </p:sp>
      <p:sp>
        <p:nvSpPr>
          <p:cNvPr id="4" name="TextBox 3"/>
          <p:cNvSpPr txBox="1"/>
          <p:nvPr/>
        </p:nvSpPr>
        <p:spPr>
          <a:xfrm>
            <a:off x="3200403"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69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t>Earth Disturbing Area (EDA)</a:t>
            </a:r>
          </a:p>
          <a:p>
            <a:r>
              <a:rPr lang="en-US" dirty="0"/>
              <a:t>Impervious Area</a:t>
            </a:r>
          </a:p>
          <a:p>
            <a:r>
              <a:rPr lang="en-US" dirty="0"/>
              <a:t>Treatment Requirements and Treatment Credit</a:t>
            </a:r>
          </a:p>
          <a:p>
            <a:r>
              <a:rPr lang="en-US" dirty="0"/>
              <a:t>Quality vs. Quantity Treatment</a:t>
            </a:r>
          </a:p>
          <a:p>
            <a:r>
              <a:rPr lang="en-US" dirty="0"/>
              <a:t>Manufactured Systems</a:t>
            </a:r>
          </a:p>
          <a:p>
            <a:r>
              <a:rPr lang="en-US" dirty="0"/>
              <a:t>Projects that Don’t Require Post-Construction BMPs</a:t>
            </a:r>
          </a:p>
        </p:txBody>
      </p:sp>
    </p:spTree>
    <p:extLst>
      <p:ext uri="{BB962C8B-B14F-4D97-AF65-F5344CB8AC3E}">
        <p14:creationId xmlns:p14="http://schemas.microsoft.com/office/powerpoint/2010/main" val="220274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rgbClr val="FFFF00"/>
                </a:solidFill>
              </a:rPr>
              <a:t>Ohio EPA CGP vs. ODOT L&amp;D Volume 2</a:t>
            </a:r>
          </a:p>
          <a:p>
            <a:r>
              <a:rPr lang="en-US" dirty="0"/>
              <a:t>Earth Disturbing Area (EDA)</a:t>
            </a:r>
          </a:p>
          <a:p>
            <a:r>
              <a:rPr lang="en-US" dirty="0"/>
              <a:t>Impervious Area</a:t>
            </a:r>
          </a:p>
          <a:p>
            <a:r>
              <a:rPr lang="en-US" dirty="0"/>
              <a:t>Treatment Requirements and Treatment Credit</a:t>
            </a:r>
          </a:p>
          <a:p>
            <a:r>
              <a:rPr lang="en-US" dirty="0"/>
              <a:t>Quality vs. Quantity Treatment</a:t>
            </a:r>
          </a:p>
          <a:p>
            <a:r>
              <a:rPr lang="en-US" dirty="0"/>
              <a:t>Manufactured Systems</a:t>
            </a:r>
          </a:p>
          <a:p>
            <a:r>
              <a:rPr lang="en-US" dirty="0"/>
              <a:t>Projects that Don’t Require Post-Construction BMPs</a:t>
            </a:r>
          </a:p>
        </p:txBody>
      </p:sp>
    </p:spTree>
    <p:extLst>
      <p:ext uri="{BB962C8B-B14F-4D97-AF65-F5344CB8AC3E}">
        <p14:creationId xmlns:p14="http://schemas.microsoft.com/office/powerpoint/2010/main" val="278256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EPA CGP vs. ODOT L&amp;D Vol. 2</a:t>
            </a:r>
          </a:p>
        </p:txBody>
      </p:sp>
      <p:sp>
        <p:nvSpPr>
          <p:cNvPr id="3" name="Content Placeholder 2"/>
          <p:cNvSpPr>
            <a:spLocks noGrp="1"/>
          </p:cNvSpPr>
          <p:nvPr>
            <p:ph idx="1"/>
          </p:nvPr>
        </p:nvSpPr>
        <p:spPr/>
        <p:txBody>
          <a:bodyPr/>
          <a:lstStyle/>
          <a:p>
            <a:r>
              <a:rPr lang="en-US" dirty="0"/>
              <a:t>Permit:  </a:t>
            </a:r>
          </a:p>
          <a:p>
            <a:pPr marL="457200" lvl="1" indent="0">
              <a:buNone/>
            </a:pPr>
            <a:r>
              <a:rPr lang="en-US" dirty="0"/>
              <a:t>The construction of new roads and roadway improvement projects by public entities (i.e. the state, counties, townships, cities, or villages) may implement post-construction BMPs in compliance with the current version (as of the effective date of this permit) of the Ohio Department of Transportation’s “Location and Design Manual, Volume Two Drainage Design” that has been accepted by Ohio EPA as an alternative to the conditions of this permit.</a:t>
            </a:r>
          </a:p>
        </p:txBody>
      </p:sp>
    </p:spTree>
    <p:extLst>
      <p:ext uri="{BB962C8B-B14F-4D97-AF65-F5344CB8AC3E}">
        <p14:creationId xmlns:p14="http://schemas.microsoft.com/office/powerpoint/2010/main" val="210160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EPA CGP vs. ODOT L&amp;D Vol. 2</a:t>
            </a:r>
          </a:p>
        </p:txBody>
      </p:sp>
      <p:sp>
        <p:nvSpPr>
          <p:cNvPr id="3" name="Content Placeholder 2"/>
          <p:cNvSpPr>
            <a:spLocks noGrp="1"/>
          </p:cNvSpPr>
          <p:nvPr>
            <p:ph idx="1"/>
          </p:nvPr>
        </p:nvSpPr>
        <p:spPr/>
        <p:txBody>
          <a:bodyPr/>
          <a:lstStyle/>
          <a:p>
            <a:r>
              <a:rPr lang="en-US" dirty="0"/>
              <a:t>ODOT’s L&amp;D Vol. 2:  alternative to post-construction BMP requirements</a:t>
            </a:r>
          </a:p>
          <a:p>
            <a:endParaRPr lang="en-US" dirty="0"/>
          </a:p>
          <a:p>
            <a:r>
              <a:rPr lang="en-US" dirty="0"/>
              <a:t>L&amp;D post-construction BMP guidance reviewed by Ohio EPA</a:t>
            </a:r>
          </a:p>
          <a:p>
            <a:endParaRPr lang="en-US" dirty="0"/>
          </a:p>
          <a:p>
            <a:r>
              <a:rPr lang="en-US" dirty="0"/>
              <a:t>Conformance with ODOT’s L&amp;D a condition of funding from FHWA</a:t>
            </a:r>
          </a:p>
        </p:txBody>
      </p:sp>
    </p:spTree>
    <p:extLst>
      <p:ext uri="{BB962C8B-B14F-4D97-AF65-F5344CB8AC3E}">
        <p14:creationId xmlns:p14="http://schemas.microsoft.com/office/powerpoint/2010/main" val="65785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Ohio EPA CGP vs. ODOT L&amp;D Volume 2</a:t>
            </a:r>
          </a:p>
          <a:p>
            <a:r>
              <a:rPr lang="en-US" dirty="0">
                <a:solidFill>
                  <a:srgbClr val="FFFF00"/>
                </a:solidFill>
              </a:rPr>
              <a:t>Earth Disturbing Area (EDA)</a:t>
            </a:r>
          </a:p>
          <a:p>
            <a:r>
              <a:rPr lang="en-US" dirty="0"/>
              <a:t>Impervious Area</a:t>
            </a:r>
          </a:p>
          <a:p>
            <a:r>
              <a:rPr lang="en-US" dirty="0"/>
              <a:t>Treatment Requirements and Treatment Credit</a:t>
            </a:r>
          </a:p>
          <a:p>
            <a:r>
              <a:rPr lang="en-US" dirty="0"/>
              <a:t>Quality vs. Quantity Treatment</a:t>
            </a:r>
          </a:p>
          <a:p>
            <a:r>
              <a:rPr lang="en-US" dirty="0"/>
              <a:t>Manufactured Systems</a:t>
            </a:r>
          </a:p>
          <a:p>
            <a:r>
              <a:rPr lang="en-US" dirty="0"/>
              <a:t>Projects that Don’t Require Post-Construction BMPs</a:t>
            </a:r>
          </a:p>
        </p:txBody>
      </p:sp>
    </p:spTree>
    <p:extLst>
      <p:ext uri="{BB962C8B-B14F-4D97-AF65-F5344CB8AC3E}">
        <p14:creationId xmlns:p14="http://schemas.microsoft.com/office/powerpoint/2010/main" val="40588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 Disturbing Area (EDA)</a:t>
            </a:r>
          </a:p>
        </p:txBody>
      </p:sp>
      <p:sp>
        <p:nvSpPr>
          <p:cNvPr id="3" name="Content Placeholder 2"/>
          <p:cNvSpPr>
            <a:spLocks noGrp="1"/>
          </p:cNvSpPr>
          <p:nvPr>
            <p:ph idx="1"/>
          </p:nvPr>
        </p:nvSpPr>
        <p:spPr/>
        <p:txBody>
          <a:bodyPr/>
          <a:lstStyle/>
          <a:p>
            <a:r>
              <a:rPr lang="en-US" dirty="0"/>
              <a:t>Permit:</a:t>
            </a:r>
          </a:p>
          <a:p>
            <a:pPr marL="457200" lvl="1" indent="0">
              <a:buNone/>
            </a:pPr>
            <a:r>
              <a:rPr lang="en-US" sz="2600" dirty="0"/>
              <a:t>- For the purposes of this permit, </a:t>
            </a:r>
            <a:r>
              <a:rPr lang="en-US" sz="2600" u="sng" dirty="0"/>
              <a:t>construction activities</a:t>
            </a:r>
            <a:r>
              <a:rPr lang="en-US" sz="2600" dirty="0"/>
              <a:t> include any clearing, grading, excavating, grubbing and/or filling activities that disturb one or more acres.</a:t>
            </a:r>
          </a:p>
          <a:p>
            <a:pPr marL="457200" lvl="1" indent="0">
              <a:buNone/>
            </a:pPr>
            <a:r>
              <a:rPr lang="en-US" sz="2600" dirty="0"/>
              <a:t>- This permit also authorizes storm water discharges from </a:t>
            </a:r>
            <a:r>
              <a:rPr lang="en-US" sz="2600" u="sng" dirty="0"/>
              <a:t>support activities</a:t>
            </a:r>
            <a:r>
              <a:rPr lang="en-US" sz="2600" dirty="0"/>
              <a:t> (e.g., concrete or asphalt batch plants, equipment staging yards, material storage areas, excavated material disposal areas, borrow areas)”</a:t>
            </a:r>
          </a:p>
          <a:p>
            <a:pPr marL="457200" lvl="1" indent="0">
              <a:buNone/>
            </a:pPr>
            <a:r>
              <a:rPr lang="en-US" sz="2600" dirty="0"/>
              <a:t>- For all </a:t>
            </a:r>
            <a:r>
              <a:rPr lang="en-US" sz="2600" u="sng" dirty="0"/>
              <a:t>construction activities</a:t>
            </a:r>
            <a:r>
              <a:rPr lang="en-US" sz="2600" dirty="0"/>
              <a:t> that will disturb one or more acres of land…, the post-construction (BMPs) shall manage storm water</a:t>
            </a:r>
          </a:p>
        </p:txBody>
      </p:sp>
    </p:spTree>
    <p:extLst>
      <p:ext uri="{BB962C8B-B14F-4D97-AF65-F5344CB8AC3E}">
        <p14:creationId xmlns:p14="http://schemas.microsoft.com/office/powerpoint/2010/main" val="1672376781"/>
      </p:ext>
    </p:extLst>
  </p:cSld>
  <p:clrMapOvr>
    <a:masterClrMapping/>
  </p:clrMapOvr>
</p:sld>
</file>

<file path=ppt/theme/theme1.xml><?xml version="1.0" encoding="utf-8"?>
<a:theme xmlns:a="http://schemas.openxmlformats.org/drawingml/2006/main" name="ODO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DOT Master - Old School Zeph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DOT Master - Letterhead Sty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perplateArial">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DOT Master - New Loo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rgia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DACCC3E774C43922B4329CEB0CE94" ma:contentTypeVersion="9" ma:contentTypeDescription="Create a new document." ma:contentTypeScope="" ma:versionID="c509e98eb7e1b238dfeecb94349997e5">
  <xsd:schema xmlns:xsd="http://www.w3.org/2001/XMLSchema" xmlns:xs="http://www.w3.org/2001/XMLSchema" xmlns:p="http://schemas.microsoft.com/office/2006/metadata/properties" xmlns:ns1="http://schemas.microsoft.com/sharepoint/v3" xmlns:ns2="e4eccb33-a1d1-451f-a831-0a1891225b45" targetNamespace="http://schemas.microsoft.com/office/2006/metadata/properties" ma:root="true" ma:fieldsID="6b7d21fb15c00c1e5dc624b77d705bb2" ns1:_="" ns2:_="">
    <xsd:import namespace="http://schemas.microsoft.com/sharepoint/v3"/>
    <xsd:import namespace="e4eccb33-a1d1-451f-a831-0a1891225b45"/>
    <xsd:element name="properties">
      <xsd:complexType>
        <xsd:sequence>
          <xsd:element name="documentManagement">
            <xsd:complexType>
              <xsd:all>
                <xsd:element ref="ns1:PublishingStartDate" minOccurs="0"/>
                <xsd:element ref="ns1:PublishingExpirationDate" minOccurs="0"/>
                <xsd:element ref="ns2:Release_x0020_Date" minOccurs="0"/>
                <xsd:element ref="ns2:Sequ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eccb33-a1d1-451f-a831-0a1891225b45" elementFormDefault="qualified">
    <xsd:import namespace="http://schemas.microsoft.com/office/2006/documentManagement/types"/>
    <xsd:import namespace="http://schemas.microsoft.com/office/infopath/2007/PartnerControls"/>
    <xsd:element name="Release_x0020_Date" ma:index="10" nillable="true" ma:displayName="Release Date" ma:format="DateOnly" ma:internalName="Release_x0020_Date">
      <xsd:simpleType>
        <xsd:restriction base="dms:DateTime"/>
      </xsd:simpleType>
    </xsd:element>
    <xsd:element name="Sequence" ma:index="11" nillable="true" ma:displayName="Sequence" ma:internalName="Sequenc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lease_x0020_Date xmlns="e4eccb33-a1d1-451f-a831-0a1891225b45">2018-05-01T04:00:00+00:00</Release_x0020_Date>
    <Sequence xmlns="e4eccb33-a1d1-451f-a831-0a1891225b45">14</Sequenc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43F6765-9392-4F4F-9E5E-2D93EFB1D887}"/>
</file>

<file path=customXml/itemProps2.xml><?xml version="1.0" encoding="utf-8"?>
<ds:datastoreItem xmlns:ds="http://schemas.openxmlformats.org/officeDocument/2006/customXml" ds:itemID="{33C6C74D-7CAC-4397-94E5-70CD23DF09A5}"/>
</file>

<file path=customXml/itemProps3.xml><?xml version="1.0" encoding="utf-8"?>
<ds:datastoreItem xmlns:ds="http://schemas.openxmlformats.org/officeDocument/2006/customXml" ds:itemID="{0CF4F320-BBD2-46F1-87BC-B5D12B7D9F23}"/>
</file>

<file path=docProps/app.xml><?xml version="1.0" encoding="utf-8"?>
<Properties xmlns="http://schemas.openxmlformats.org/officeDocument/2006/extended-properties" xmlns:vt="http://schemas.openxmlformats.org/officeDocument/2006/docPropsVTypes">
  <Template>ODOT</Template>
  <TotalTime>10287</TotalTime>
  <Words>1513</Words>
  <Application>Microsoft Office PowerPoint</Application>
  <PresentationFormat>Widescreen</PresentationFormat>
  <Paragraphs>236</Paragraphs>
  <Slides>30</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Arial Black</vt:lpstr>
      <vt:lpstr>Calibri</vt:lpstr>
      <vt:lpstr>Copperplate Gothic Bold</vt:lpstr>
      <vt:lpstr>Copperplate Gothic Light</vt:lpstr>
      <vt:lpstr>Georgia</vt:lpstr>
      <vt:lpstr>ODOT</vt:lpstr>
      <vt:lpstr>ODOT Master - Old School Zepher</vt:lpstr>
      <vt:lpstr>ODOT Master - Letterhead Style</vt:lpstr>
      <vt:lpstr>ODOT Master - New Look</vt:lpstr>
      <vt:lpstr>Roadway BMPs – Common Design Errors</vt:lpstr>
      <vt:lpstr>Roadway vs. Typical Site Construction</vt:lpstr>
      <vt:lpstr>PowerPoint Presentation</vt:lpstr>
      <vt:lpstr>Overview</vt:lpstr>
      <vt:lpstr>Overview</vt:lpstr>
      <vt:lpstr>Ohio EPA CGP vs. ODOT L&amp;D Vol. 2</vt:lpstr>
      <vt:lpstr>Ohio EPA CGP vs. ODOT L&amp;D Vol. 2</vt:lpstr>
      <vt:lpstr>Overview</vt:lpstr>
      <vt:lpstr>Earth Disturbing Area (EDA)</vt:lpstr>
      <vt:lpstr>Earth Disturbing Area (EDA)</vt:lpstr>
      <vt:lpstr>Earth Disturbing Area (EDA)</vt:lpstr>
      <vt:lpstr>Overview</vt:lpstr>
      <vt:lpstr>Impervious Area</vt:lpstr>
      <vt:lpstr>Impervious Area</vt:lpstr>
      <vt:lpstr>Overview</vt:lpstr>
      <vt:lpstr>Treatment Requirements &amp; Treatment Credit</vt:lpstr>
      <vt:lpstr>Treatment Requirements &amp; Treatment Credit</vt:lpstr>
      <vt:lpstr>Overview</vt:lpstr>
      <vt:lpstr>Quality vs. Quantity Treatment</vt:lpstr>
      <vt:lpstr>Quality vs. Quantity Treatment</vt:lpstr>
      <vt:lpstr>Quality vs. Quantity Treatment</vt:lpstr>
      <vt:lpstr>Overview</vt:lpstr>
      <vt:lpstr>Manufactured Systems</vt:lpstr>
      <vt:lpstr>Manufactured Systems</vt:lpstr>
      <vt:lpstr>Manufactured Systems</vt:lpstr>
      <vt:lpstr>Overview</vt:lpstr>
      <vt:lpstr>No Post-Construction BMPs Required</vt:lpstr>
      <vt:lpstr>No Post-Construction BMPs Required</vt:lpstr>
      <vt:lpstr>Confused?  Use ODOT’s Design Resources!</vt:lpstr>
      <vt:lpstr>Questions ?</vt:lpstr>
    </vt:vector>
  </TitlesOfParts>
  <Company>Ohio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Roadway BMP Common Design Errors</dc:title>
  <dc:creator>Jeff Syar</dc:creator>
  <cp:lastModifiedBy>Prier, Jonathan</cp:lastModifiedBy>
  <cp:revision>818</cp:revision>
  <cp:lastPrinted>2016-07-13T18:43:36Z</cp:lastPrinted>
  <dcterms:created xsi:type="dcterms:W3CDTF">2012-11-15T12:23:18Z</dcterms:created>
  <dcterms:modified xsi:type="dcterms:W3CDTF">2020-04-23T12:30:34Z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0x010100EE5DACCC3E774C43922B4329CEB0CE94</vt:lpwstr>
  </property>
</Properties>
</file>